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Nunito"/>
      <p:regular r:id="rId59"/>
      <p:bold r:id="rId60"/>
      <p:italic r:id="rId61"/>
      <p:boldItalic r:id="rId62"/>
    </p:embeddedFont>
    <p:embeddedFont>
      <p:font typeface="Maven Pro"/>
      <p:regular r:id="rId63"/>
      <p:bold r:id="rId64"/>
    </p:embeddedFont>
    <p:embeddedFont>
      <p:font typeface="Fira Sans Extra Condensed"/>
      <p:regular r:id="rId65"/>
      <p:bold r:id="rId66"/>
      <p:italic r:id="rId67"/>
      <p:boldItalic r:id="rId68"/>
    </p:embeddedFont>
    <p:embeddedFont>
      <p:font typeface="Fira Sans Extra Condensed SemiBold"/>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A31B3A-7F7D-47D7-B35A-23ACFD8C1E7E}">
  <a:tblStyle styleId="{70A31B3A-7F7D-47D7-B35A-23ACFD8C1E7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2C79C8-F3DF-42C9-8EB0-C25C44C00D5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FiraSansExtraCondensed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FiraSansExtraCondensedSemiBold-italic.fntdata"/><Relationship Id="rId70" Type="http://schemas.openxmlformats.org/officeDocument/2006/relationships/font" Target="fonts/FiraSansExtraCondensed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6.xml"/><Relationship Id="rId66" Type="http://schemas.openxmlformats.org/officeDocument/2006/relationships/font" Target="fonts/FiraSansExtraCondensed-bold.fntdata"/><Relationship Id="rId21" Type="http://schemas.openxmlformats.org/officeDocument/2006/relationships/slide" Target="slides/slide15.xml"/><Relationship Id="rId65" Type="http://schemas.openxmlformats.org/officeDocument/2006/relationships/font" Target="fonts/FiraSansExtraCondensed-regular.fntdata"/><Relationship Id="rId24" Type="http://schemas.openxmlformats.org/officeDocument/2006/relationships/slide" Target="slides/slide18.xml"/><Relationship Id="rId68" Type="http://schemas.openxmlformats.org/officeDocument/2006/relationships/font" Target="fonts/FiraSansExtraCondensed-boldItalic.fntdata"/><Relationship Id="rId23" Type="http://schemas.openxmlformats.org/officeDocument/2006/relationships/slide" Target="slides/slide17.xml"/><Relationship Id="rId67" Type="http://schemas.openxmlformats.org/officeDocument/2006/relationships/font" Target="fonts/FiraSansExtraCondensed-italic.fntdata"/><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a8a351cc4_4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1a8a351cc4_4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1a8a351cc4_4_6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31a8a351cc4_4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a8a351cc4_4_6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1a8a351cc4_4_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1a8a351cc4_4_6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1a8a351cc4_4_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1a8a351cc4_4_6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1a8a351cc4_4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1b9966da9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1b9966da9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d643f702d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2d643f702dd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2d643f702dd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d643f702dd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2d643f702d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d643f702dd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2d643f702dd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d643f702dd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2d643f702dd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1b9966da96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31b9966da9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a8a351cc4_4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1a8a351cc4_4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1b9966da96_0_8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31b9966da96_0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d643f702dd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d643f702d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1a8a351cc4_4_6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31a8a351cc4_4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1a8a351cc4_4_9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31a8a351cc4_4_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1a8a351cc4_4_9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31a8a351cc4_4_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1a8a351cc4_4_9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31a8a351cc4_4_9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1a8a351cc4_4_9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31a8a351cc4_4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1a8a351cc4_4_9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31a8a351cc4_4_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1a8a351cc4_4_9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31a8a351cc4_4_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1a8b01159a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g31a8b01159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a8a351cc4_4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1a8a351cc4_4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1a9a0fc77e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31a9a0fc77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1a8a351cc4_4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g31a8a351cc4_4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31a9a0fc77e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g31a9a0fc77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d643f702dd_0_2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g2d643f702d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1c3bfa9973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31c3bfa997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1a8a351cc4_4_9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g31a8a351cc4_4_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31aa42b3359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31aa42b335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1aa42b3359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g31aa42b335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1ba485a03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g31ba485a03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1ba485a039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31ba485a03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a8a351cc4_4_3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31a8a351cc4_4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1aa42b3359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g31aa42b335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1aa42b335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g31aa42b33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1a8b01159a_0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g31a8b01159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1b9966da96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g31b9966da9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1a9a0fc77e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g31a9a0fc77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1a9a0fc77e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g31a9a0fc77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1a8b01159a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g31a8b01159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1a8b01159a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g31a8b01159a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1a8b01159a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g31a8b01159a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1a9a0fc7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1a9a0fc7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a8a351cc4_4_3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31a8a351cc4_4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1a8a351cc4_4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31a8a351cc4_4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a8a351cc4_4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31a8a351cc4_4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1a9a0fc77e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31a9a0fc77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5" name="Google Shape;27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276" name="Google Shape;27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9" name="Shape 279"/>
        <p:cNvGrpSpPr/>
        <p:nvPr/>
      </p:nvGrpSpPr>
      <p:grpSpPr>
        <a:xfrm>
          <a:off x="0" y="0"/>
          <a:ext cx="0" cy="0"/>
          <a:chOff x="0" y="0"/>
          <a:chExt cx="0" cy="0"/>
        </a:xfrm>
      </p:grpSpPr>
      <p:sp>
        <p:nvSpPr>
          <p:cNvPr id="280" name="Google Shape;28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1" name="Google Shape;281;p1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282" name="Google Shape;282;p1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283" name="Google Shape;283;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www.geeksforgeeks.org/getting-started-with-classification/" TargetMode="External"/><Relationship Id="rId4" Type="http://schemas.openxmlformats.org/officeDocument/2006/relationships/hyperlink" Target="https://www.geeksforgeeks.org/derivative-of-the-sigmoid-function/" TargetMode="External"/><Relationship Id="rId5" Type="http://schemas.openxmlformats.org/officeDocument/2006/relationships/hyperlink" Target="https://www.geeksforgeeks.org/ml-linear-regression/" TargetMode="External"/><Relationship Id="rId6" Type="http://schemas.openxmlformats.org/officeDocument/2006/relationships/image" Target="../media/image4.png"/><Relationship Id="rId7"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www.geeksforgeeks.org/dimensionality-reduction/" TargetMode="External"/><Relationship Id="rId4" Type="http://schemas.openxmlformats.org/officeDocument/2006/relationships/hyperlink" Target="https://www.geeksforgeeks.org/supervised-unsupervised-learning/" TargetMode="External"/><Relationship Id="rId5" Type="http://schemas.openxmlformats.org/officeDocument/2006/relationships/hyperlink" Target="https://www.geeksforgeeks.org/getting-started-with-classification/" TargetMode="External"/><Relationship Id="rId6"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geeksforgeeks.org/supervised-unsupervised-learning" TargetMode="External"/><Relationship Id="rId4" Type="http://schemas.openxmlformats.org/officeDocument/2006/relationships/hyperlink" Target="https://www.geeksforgeeks.org/data-mining" TargetMode="External"/><Relationship Id="rId5" Type="http://schemas.openxmlformats.org/officeDocument/2006/relationships/hyperlink" Target="https://www.geeksforgeeks.org/mathematics-probability-distributions-set-3-normal-distribution" TargetMode="External"/><Relationship Id="rId6"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doi.org/10.1007/s00500-019-04347-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ctrTitle"/>
          </p:nvPr>
        </p:nvSpPr>
        <p:spPr>
          <a:xfrm>
            <a:off x="824000" y="1613813"/>
            <a:ext cx="4255500" cy="1872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Play"/>
              <a:buNone/>
            </a:pPr>
            <a:r>
              <a:rPr lang="zh-HK"/>
              <a:t>Predicting U.S. Stock Market Ups and Downs</a:t>
            </a:r>
            <a:endParaRPr/>
          </a:p>
        </p:txBody>
      </p:sp>
      <p:sp>
        <p:nvSpPr>
          <p:cNvPr id="291" name="Google Shape;291;p15"/>
          <p:cNvSpPr txBox="1"/>
          <p:nvPr>
            <p:ph idx="1" type="subTitle"/>
          </p:nvPr>
        </p:nvSpPr>
        <p:spPr>
          <a:xfrm>
            <a:off x="824000" y="3596300"/>
            <a:ext cx="4255500" cy="6954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ctr">
              <a:lnSpc>
                <a:spcPct val="90000"/>
              </a:lnSpc>
              <a:spcBef>
                <a:spcPts val="0"/>
              </a:spcBef>
              <a:spcAft>
                <a:spcPts val="0"/>
              </a:spcAft>
              <a:buClr>
                <a:schemeClr val="dk1"/>
              </a:buClr>
              <a:buSzPct val="112500"/>
              <a:buNone/>
            </a:pPr>
            <a:r>
              <a:rPr lang="zh-HK"/>
              <a:t>WANG Ruitao</a:t>
            </a:r>
            <a:endParaRPr/>
          </a:p>
          <a:p>
            <a:pPr indent="0" lvl="0" marL="0" rtl="0" algn="ctr">
              <a:lnSpc>
                <a:spcPct val="90000"/>
              </a:lnSpc>
              <a:spcBef>
                <a:spcPts val="800"/>
              </a:spcBef>
              <a:spcAft>
                <a:spcPts val="0"/>
              </a:spcAft>
              <a:buClr>
                <a:schemeClr val="dk1"/>
              </a:buClr>
              <a:buSzPct val="112500"/>
              <a:buNone/>
            </a:pPr>
            <a:r>
              <a:rPr lang="zh-HK"/>
              <a:t>NI Zhichen</a:t>
            </a:r>
            <a:endParaRPr/>
          </a:p>
          <a:p>
            <a:pPr indent="0" lvl="0" marL="0" rtl="0" algn="ctr">
              <a:lnSpc>
                <a:spcPct val="90000"/>
              </a:lnSpc>
              <a:spcBef>
                <a:spcPts val="800"/>
              </a:spcBef>
              <a:spcAft>
                <a:spcPts val="0"/>
              </a:spcAft>
              <a:buClr>
                <a:schemeClr val="dk1"/>
              </a:buClr>
              <a:buSzPct val="112500"/>
              <a:buNone/>
            </a:pPr>
            <a:r>
              <a:rPr lang="zh-HK"/>
              <a:t>ECON4130 Machine Learning in Economics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Play"/>
              <a:buNone/>
            </a:pPr>
            <a:r>
              <a:rPr lang="zh-HK"/>
              <a:t>Research Design – Target Variables</a:t>
            </a:r>
            <a:endParaRPr/>
          </a:p>
        </p:txBody>
      </p:sp>
      <p:sp>
        <p:nvSpPr>
          <p:cNvPr id="871" name="Google Shape;871;p2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58750" lvl="0" marL="177800" rtl="0" algn="l">
              <a:lnSpc>
                <a:spcPct val="90000"/>
              </a:lnSpc>
              <a:spcBef>
                <a:spcPts val="0"/>
              </a:spcBef>
              <a:spcAft>
                <a:spcPts val="0"/>
              </a:spcAft>
              <a:buClr>
                <a:schemeClr val="dk1"/>
              </a:buClr>
              <a:buSzPts val="1900"/>
              <a:buChar char="●"/>
            </a:pPr>
            <a:r>
              <a:rPr lang="zh-HK" sz="1900"/>
              <a:t>The data chosen is the daily opening price of S&amp;P 500, one of the most common indicator can reflect the overall performance of the U.S. stock market</a:t>
            </a:r>
            <a:endParaRPr sz="1900"/>
          </a:p>
          <a:p>
            <a:pPr indent="-158750" lvl="0" marL="177800" rtl="0" algn="l">
              <a:lnSpc>
                <a:spcPct val="90000"/>
              </a:lnSpc>
              <a:spcBef>
                <a:spcPts val="800"/>
              </a:spcBef>
              <a:spcAft>
                <a:spcPts val="0"/>
              </a:spcAft>
              <a:buClr>
                <a:schemeClr val="dk1"/>
              </a:buClr>
              <a:buSzPts val="1900"/>
              <a:buChar char="●"/>
            </a:pPr>
            <a:r>
              <a:rPr lang="zh-HK" sz="1900"/>
              <a:t>Stock market has long been characterized by its dynamic, complicated, and non-stationary nature (Fama, 1965)</a:t>
            </a:r>
            <a:endParaRPr sz="1900"/>
          </a:p>
          <a:p>
            <a:pPr indent="-158750" lvl="0" marL="177800" rtl="0" algn="l">
              <a:lnSpc>
                <a:spcPct val="90000"/>
              </a:lnSpc>
              <a:spcBef>
                <a:spcPts val="800"/>
              </a:spcBef>
              <a:spcAft>
                <a:spcPts val="0"/>
              </a:spcAft>
              <a:buClr>
                <a:schemeClr val="dk1"/>
              </a:buClr>
              <a:buSzPts val="1900"/>
              <a:buChar char="●"/>
            </a:pPr>
            <a:r>
              <a:rPr lang="zh-HK" sz="1900"/>
              <a:t>Therefore, we wish to predict ups and downs rather than specific price, which is proved to have better accuracies when making predictions (Thawornwong &amp; Enke, 2004), in order to maximized the performances</a:t>
            </a:r>
            <a:endParaRPr sz="1900"/>
          </a:p>
          <a:p>
            <a:pPr indent="-158750" lvl="0" marL="177800" rtl="0" algn="l">
              <a:lnSpc>
                <a:spcPct val="90000"/>
              </a:lnSpc>
              <a:spcBef>
                <a:spcPts val="800"/>
              </a:spcBef>
              <a:spcAft>
                <a:spcPts val="1200"/>
              </a:spcAft>
              <a:buClr>
                <a:schemeClr val="dk1"/>
              </a:buClr>
              <a:buSzPts val="1900"/>
              <a:buChar char="●"/>
            </a:pPr>
            <a:r>
              <a:rPr lang="zh-HK" sz="1900"/>
              <a:t>We calculate daily changes in prices, and convert into binary variables (1 for up/positive, 0 for down/negative)</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Play"/>
              <a:buNone/>
            </a:pPr>
            <a:r>
              <a:rPr lang="zh-HK"/>
              <a:t>Research Design – Feature Variables</a:t>
            </a:r>
            <a:endParaRPr/>
          </a:p>
        </p:txBody>
      </p:sp>
      <p:sp>
        <p:nvSpPr>
          <p:cNvPr id="877" name="Google Shape;877;p25"/>
          <p:cNvSpPr txBox="1"/>
          <p:nvPr>
            <p:ph idx="1" type="body"/>
          </p:nvPr>
        </p:nvSpPr>
        <p:spPr>
          <a:xfrm>
            <a:off x="628650" y="1369226"/>
            <a:ext cx="7886700" cy="3585900"/>
          </a:xfrm>
          <a:prstGeom prst="rect">
            <a:avLst/>
          </a:prstGeom>
          <a:noFill/>
          <a:ln>
            <a:noFill/>
          </a:ln>
        </p:spPr>
        <p:txBody>
          <a:bodyPr anchorCtr="0" anchor="t" bIns="34275" lIns="68575" spcFirstLastPara="1" rIns="68575" wrap="square" tIns="34275">
            <a:normAutofit/>
          </a:bodyPr>
          <a:lstStyle/>
          <a:p>
            <a:pPr indent="-152400" lvl="0" marL="177800" marR="0" rtl="0" algn="l">
              <a:lnSpc>
                <a:spcPct val="90000"/>
              </a:lnSpc>
              <a:spcBef>
                <a:spcPts val="0"/>
              </a:spcBef>
              <a:spcAft>
                <a:spcPts val="0"/>
              </a:spcAft>
              <a:buSzPts val="1800"/>
              <a:buChar char="●"/>
            </a:pPr>
            <a:r>
              <a:rPr lang="zh-HK" sz="1800"/>
              <a:t>Since the frequency for the target variable is daily, we wish to only select daily data</a:t>
            </a:r>
            <a:r>
              <a:rPr lang="zh-HK" sz="1800"/>
              <a:t> to match the consistency of frequency</a:t>
            </a:r>
            <a:endParaRPr sz="1800"/>
          </a:p>
          <a:p>
            <a:pPr indent="-152400" lvl="0" marL="177800" marR="0" rtl="0" algn="l">
              <a:lnSpc>
                <a:spcPct val="90000"/>
              </a:lnSpc>
              <a:spcBef>
                <a:spcPts val="1000"/>
              </a:spcBef>
              <a:spcAft>
                <a:spcPts val="0"/>
              </a:spcAft>
              <a:buSzPts val="1800"/>
              <a:buChar char="●"/>
            </a:pPr>
            <a:r>
              <a:rPr lang="zh-HK" sz="1800"/>
              <a:t>We did not include any technical indicator (such as MACD, RSI), as </a:t>
            </a:r>
            <a:r>
              <a:rPr lang="zh-HK" sz="1800"/>
              <a:t>referred</a:t>
            </a:r>
            <a:r>
              <a:rPr lang="zh-HK" sz="1800"/>
              <a:t> to </a:t>
            </a:r>
            <a:r>
              <a:rPr lang="zh-HK" sz="1800"/>
              <a:t>Qian and Rasheed (2007) paper that stock prices driven by technical indicator move slowly in response to the news. Chavan and Patil also investigated the effect of technical indicator in their paper (2013), concluded that </a:t>
            </a:r>
            <a:r>
              <a:rPr lang="zh-HK" sz="1800"/>
              <a:t>it is useful in predicting individual stocks but not funds/market index.</a:t>
            </a:r>
            <a:endParaRPr sz="1800"/>
          </a:p>
          <a:p>
            <a:pPr indent="-152400" lvl="0" marL="177800" marR="0" rtl="0" algn="l">
              <a:lnSpc>
                <a:spcPct val="90000"/>
              </a:lnSpc>
              <a:spcBef>
                <a:spcPts val="1000"/>
              </a:spcBef>
              <a:spcAft>
                <a:spcPts val="0"/>
              </a:spcAft>
              <a:buSzPts val="1800"/>
              <a:buChar char="●"/>
            </a:pPr>
            <a:r>
              <a:rPr lang="zh-HK" sz="1800"/>
              <a:t>In addition, investors’ sentiment always plays a significant role in the stock market (Lakshmi et al. 2017). So, we have choose CBOE Volatility Index (VIX index), a common sentiment indicator that used to captures market sentiments (Campisi et al., 2024)</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Research Design – Feature Variables</a:t>
            </a:r>
            <a:endParaRPr/>
          </a:p>
        </p:txBody>
      </p:sp>
      <p:graphicFrame>
        <p:nvGraphicFramePr>
          <p:cNvPr id="883" name="Google Shape;883;p26"/>
          <p:cNvGraphicFramePr/>
          <p:nvPr/>
        </p:nvGraphicFramePr>
        <p:xfrm>
          <a:off x="526254" y="1166665"/>
          <a:ext cx="3000000" cy="3000000"/>
        </p:xfrm>
        <a:graphic>
          <a:graphicData uri="http://schemas.openxmlformats.org/drawingml/2006/table">
            <a:tbl>
              <a:tblPr>
                <a:noFill/>
                <a:tableStyleId>{70A31B3A-7F7D-47D7-B35A-23ACFD8C1E7E}</a:tableStyleId>
              </a:tblPr>
              <a:tblGrid>
                <a:gridCol w="1391550"/>
                <a:gridCol w="1391550"/>
                <a:gridCol w="2013800"/>
                <a:gridCol w="1855225"/>
                <a:gridCol w="1855600"/>
              </a:tblGrid>
              <a:tr h="337725">
                <a:tc>
                  <a:txBody>
                    <a:bodyPr/>
                    <a:lstStyle/>
                    <a:p>
                      <a:pPr indent="0" lvl="0" marL="0" marR="0" rtl="0" algn="ctr">
                        <a:spcBef>
                          <a:spcPts val="0"/>
                        </a:spcBef>
                        <a:spcAft>
                          <a:spcPts val="0"/>
                        </a:spcAft>
                        <a:buNone/>
                      </a:pPr>
                      <a:r>
                        <a:rPr lang="zh-HK" sz="1300" u="none" cap="none" strike="noStrike"/>
                        <a:t>Variable type</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Characteristics</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Name</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zh-HK" sz="1300" u="none" cap="none" strike="noStrike"/>
                        <a:t>Source </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Additional data preprocessing</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0225">
                <a:tc>
                  <a:txBody>
                    <a:bodyPr/>
                    <a:lstStyle/>
                    <a:p>
                      <a:pPr indent="0" lvl="0" marL="0" marR="0" rtl="0" algn="ctr">
                        <a:spcBef>
                          <a:spcPts val="0"/>
                        </a:spcBef>
                        <a:spcAft>
                          <a:spcPts val="0"/>
                        </a:spcAft>
                        <a:buNone/>
                      </a:pPr>
                      <a:r>
                        <a:rPr lang="zh-HK" sz="1300" u="none" cap="none" strike="noStrike"/>
                        <a:t>Target</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zh-HK" sz="1300" u="none" cap="none" strike="noStrike"/>
                        <a:t>Stock Market Index</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S&amp;P 500</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zh-HK" sz="1300" u="none" cap="none" strike="noStrike"/>
                        <a:t>Yahoo Finance</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6">
                  <a:txBody>
                    <a:bodyPr/>
                    <a:lstStyle/>
                    <a:p>
                      <a:pPr indent="0" lvl="0" marL="0" marR="0" rtl="0" algn="ctr">
                        <a:spcBef>
                          <a:spcPts val="0"/>
                        </a:spcBef>
                        <a:spcAft>
                          <a:spcPts val="0"/>
                        </a:spcAft>
                        <a:buNone/>
                      </a:pPr>
                      <a:r>
                        <a:rPr b="0" i="0" lang="zh-HK" sz="1500" u="none" cap="none" strike="noStrike">
                          <a:solidFill>
                            <a:srgbClr val="000000"/>
                          </a:solidFill>
                          <a:latin typeface="Arial"/>
                          <a:ea typeface="Arial"/>
                          <a:cs typeface="Arial"/>
                          <a:sym typeface="Arial"/>
                        </a:rPr>
                        <a:t>Interpolated for missing values and </a:t>
                      </a:r>
                      <a:r>
                        <a:rPr lang="zh-HK" sz="1500"/>
                        <a:t>t</a:t>
                      </a:r>
                      <a:r>
                        <a:rPr b="0" i="0" lang="zh-HK" sz="1500" u="none" cap="none" strike="noStrike">
                          <a:solidFill>
                            <a:srgbClr val="000000"/>
                          </a:solidFill>
                          <a:latin typeface="Arial"/>
                          <a:ea typeface="Arial"/>
                          <a:cs typeface="Arial"/>
                          <a:sym typeface="Arial"/>
                        </a:rPr>
                        <a:t>ak</a:t>
                      </a:r>
                      <a:r>
                        <a:rPr lang="zh-HK" sz="1500"/>
                        <a:t>e</a:t>
                      </a:r>
                      <a:r>
                        <a:rPr b="0" i="0" lang="zh-HK" sz="1500" u="none" cap="none" strike="noStrike">
                          <a:solidFill>
                            <a:srgbClr val="000000"/>
                          </a:solidFill>
                          <a:latin typeface="Arial"/>
                          <a:ea typeface="Arial"/>
                          <a:cs typeface="Arial"/>
                          <a:sym typeface="Arial"/>
                        </a:rPr>
                        <a:t> difference between daily prices, convert into a binary variable (1 for up and 0 for down)</a:t>
                      </a:r>
                      <a:endParaRPr sz="15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7725">
                <a:tc>
                  <a:txBody>
                    <a:bodyPr/>
                    <a:lstStyle/>
                    <a:p>
                      <a:pPr indent="0" lvl="0" marL="0" marR="0" rtl="0" algn="ctr">
                        <a:spcBef>
                          <a:spcPts val="0"/>
                        </a:spcBef>
                        <a:spcAft>
                          <a:spcPts val="0"/>
                        </a:spcAft>
                        <a:buNone/>
                      </a:pPr>
                      <a:r>
                        <a:rPr lang="zh-HK" sz="1300" u="none" cap="none" strike="noStrike"/>
                        <a:t>Features</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Sentiment Indicator</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CBOE Volatility Index (VIX index)</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HK" sz="1300" u="none" cap="none" strike="noStrike"/>
                        <a:t>Yahoo Finance</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570050">
                <a:tc>
                  <a:txBody>
                    <a:bodyPr/>
                    <a:lstStyle/>
                    <a:p>
                      <a:pPr indent="0" lvl="0" marL="0" marR="0" rtl="0" algn="ctr">
                        <a:spcBef>
                          <a:spcPts val="0"/>
                        </a:spcBef>
                        <a:spcAft>
                          <a:spcPts val="0"/>
                        </a:spcAft>
                        <a:buNone/>
                      </a:pPr>
                      <a:r>
                        <a:rPr lang="zh-HK" sz="1300" u="none" cap="none" strike="noStrike"/>
                        <a:t>Features</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Macroeconomic Indicator</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Gold price</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HK" sz="1300" u="none" cap="none" strike="noStrike"/>
                        <a:t>Yahoo Finance</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337725">
                <a:tc>
                  <a:txBody>
                    <a:bodyPr/>
                    <a:lstStyle/>
                    <a:p>
                      <a:pPr indent="0" lvl="0" marL="0" marR="0" rtl="0" algn="ctr">
                        <a:spcBef>
                          <a:spcPts val="0"/>
                        </a:spcBef>
                        <a:spcAft>
                          <a:spcPts val="0"/>
                        </a:spcAft>
                        <a:buNone/>
                      </a:pPr>
                      <a:r>
                        <a:rPr lang="zh-HK" sz="1300" u="none" cap="none" strike="noStrike"/>
                        <a:t>Features</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0" i="0" lang="zh-HK" sz="1300" u="none" cap="none" strike="noStrike">
                          <a:solidFill>
                            <a:srgbClr val="000000"/>
                          </a:solidFill>
                          <a:latin typeface="Arial"/>
                          <a:ea typeface="Arial"/>
                          <a:cs typeface="Arial"/>
                          <a:sym typeface="Arial"/>
                        </a:rPr>
                        <a:t>Macroeconomic Indicator</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Oil Price</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HK" sz="1300" u="none" cap="none" strike="noStrike"/>
                        <a:t>Yahoo Finance</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69950">
                <a:tc>
                  <a:txBody>
                    <a:bodyPr/>
                    <a:lstStyle/>
                    <a:p>
                      <a:pPr indent="0" lvl="0" marL="0" marR="0" rtl="0" algn="ctr">
                        <a:spcBef>
                          <a:spcPts val="0"/>
                        </a:spcBef>
                        <a:spcAft>
                          <a:spcPts val="0"/>
                        </a:spcAft>
                        <a:buNone/>
                      </a:pPr>
                      <a:r>
                        <a:rPr lang="zh-HK" sz="1300" u="none" cap="none" strike="noStrike"/>
                        <a:t>Features</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0" i="0" lang="zh-HK" sz="1300" u="none" cap="none" strike="noStrike">
                          <a:solidFill>
                            <a:srgbClr val="000000"/>
                          </a:solidFill>
                          <a:latin typeface="Arial"/>
                          <a:ea typeface="Arial"/>
                          <a:cs typeface="Arial"/>
                          <a:sym typeface="Arial"/>
                        </a:rPr>
                        <a:t>Macroeconomic Indicator</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ICE U.S. Dollar Index</a:t>
                      </a:r>
                      <a:endParaRPr sz="1300" u="none" cap="none" strike="noStrike"/>
                    </a:p>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(exchange rate index)</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HK" sz="1300" u="none" cap="none" strike="noStrike"/>
                        <a:t>Yahoo Finance</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286100">
                <a:tc>
                  <a:txBody>
                    <a:bodyPr/>
                    <a:lstStyle/>
                    <a:p>
                      <a:pPr indent="0" lvl="0" marL="0" marR="0" rtl="0" algn="ctr">
                        <a:spcBef>
                          <a:spcPts val="0"/>
                        </a:spcBef>
                        <a:spcAft>
                          <a:spcPts val="0"/>
                        </a:spcAft>
                        <a:buNone/>
                      </a:pPr>
                      <a:r>
                        <a:rPr lang="zh-HK" sz="1300" u="none" cap="none" strike="noStrike"/>
                        <a:t>Features</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0" i="0" lang="zh-HK" sz="1300" u="none" cap="none" strike="noStrike">
                          <a:solidFill>
                            <a:srgbClr val="000000"/>
                          </a:solidFill>
                          <a:latin typeface="Arial"/>
                          <a:ea typeface="Arial"/>
                          <a:cs typeface="Arial"/>
                          <a:sym typeface="Arial"/>
                        </a:rPr>
                        <a:t>Macroeconomic Indicator</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zh-HK" sz="1300" u="none" cap="none" strike="noStrike">
                          <a:solidFill>
                            <a:srgbClr val="000000"/>
                          </a:solidFill>
                          <a:latin typeface="Arial"/>
                          <a:ea typeface="Arial"/>
                          <a:cs typeface="Arial"/>
                          <a:sym typeface="Arial"/>
                        </a:rPr>
                        <a:t>Effective Federal Fund rate</a:t>
                      </a:r>
                      <a:endParaRPr sz="1300" u="none" cap="none" strike="noStrike"/>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zh-HK" sz="1300" u="none" cap="none" strike="noStrike"/>
                        <a:t>Federal Reserve Bank of New York</a:t>
                      </a:r>
                      <a:endParaRPr sz="1300"/>
                    </a:p>
                  </a:txBody>
                  <a:tcPr marT="24650" marB="24650" marR="24650" marL="246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Research Design – Time Horizon</a:t>
            </a:r>
            <a:endParaRPr/>
          </a:p>
        </p:txBody>
      </p:sp>
      <p:sp>
        <p:nvSpPr>
          <p:cNvPr id="889" name="Google Shape;889;p27"/>
          <p:cNvSpPr txBox="1"/>
          <p:nvPr>
            <p:ph idx="1" type="body"/>
          </p:nvPr>
        </p:nvSpPr>
        <p:spPr>
          <a:xfrm>
            <a:off x="628650" y="1369226"/>
            <a:ext cx="7886700" cy="3536400"/>
          </a:xfrm>
          <a:prstGeom prst="rect">
            <a:avLst/>
          </a:prstGeom>
          <a:noFill/>
          <a:ln>
            <a:noFill/>
          </a:ln>
        </p:spPr>
        <p:txBody>
          <a:bodyPr anchorCtr="0" anchor="t" bIns="34275" lIns="68575" spcFirstLastPara="1" rIns="68575" wrap="square" tIns="34275">
            <a:normAutofit/>
          </a:bodyPr>
          <a:lstStyle/>
          <a:p>
            <a:pPr indent="-196850" lvl="0" marL="177800" rtl="0" algn="l">
              <a:lnSpc>
                <a:spcPct val="90000"/>
              </a:lnSpc>
              <a:spcBef>
                <a:spcPts val="0"/>
              </a:spcBef>
              <a:spcAft>
                <a:spcPts val="0"/>
              </a:spcAft>
              <a:buSzPts val="1700"/>
              <a:buChar char="●"/>
            </a:pPr>
            <a:r>
              <a:rPr lang="zh-HK" sz="1700"/>
              <a:t>Time period: March 1</a:t>
            </a:r>
            <a:r>
              <a:rPr baseline="30000" lang="zh-HK" sz="1700"/>
              <a:t>st</a:t>
            </a:r>
            <a:r>
              <a:rPr lang="zh-HK" sz="1700"/>
              <a:t> 2016 – Oct 25</a:t>
            </a:r>
            <a:r>
              <a:rPr baseline="30000" lang="zh-HK" sz="1700"/>
              <a:t>th</a:t>
            </a:r>
            <a:r>
              <a:rPr lang="zh-HK" sz="1700"/>
              <a:t> 2024</a:t>
            </a:r>
            <a:endParaRPr sz="1700"/>
          </a:p>
          <a:p>
            <a:pPr indent="-171450" lvl="1" marL="520700" rtl="0" algn="l">
              <a:lnSpc>
                <a:spcPct val="90000"/>
              </a:lnSpc>
              <a:spcBef>
                <a:spcPts val="400"/>
              </a:spcBef>
              <a:spcAft>
                <a:spcPts val="0"/>
              </a:spcAft>
              <a:buClr>
                <a:schemeClr val="dk1"/>
              </a:buClr>
              <a:buSzPts val="1700"/>
              <a:buChar char="○"/>
            </a:pPr>
            <a:r>
              <a:rPr lang="zh-HK" sz="1700"/>
              <a:t>Data are interpolated to fill out missing dates (weekends and holidays)</a:t>
            </a:r>
            <a:endParaRPr sz="1700"/>
          </a:p>
          <a:p>
            <a:pPr indent="-171450" lvl="1" marL="520700" rtl="0" algn="l">
              <a:lnSpc>
                <a:spcPct val="90000"/>
              </a:lnSpc>
              <a:spcBef>
                <a:spcPts val="400"/>
              </a:spcBef>
              <a:spcAft>
                <a:spcPts val="0"/>
              </a:spcAft>
              <a:buClr>
                <a:schemeClr val="dk1"/>
              </a:buClr>
              <a:buSzPts val="1700"/>
              <a:buChar char="○"/>
            </a:pPr>
            <a:r>
              <a:rPr lang="zh-HK" sz="1700"/>
              <a:t>3161 observations * (1 target + 5 features) = 18966 datasets in total</a:t>
            </a:r>
            <a:endParaRPr sz="1700"/>
          </a:p>
          <a:p>
            <a:pPr indent="0" lvl="0" marL="0" rtl="0" algn="l">
              <a:lnSpc>
                <a:spcPct val="90000"/>
              </a:lnSpc>
              <a:spcBef>
                <a:spcPts val="400"/>
              </a:spcBef>
              <a:spcAft>
                <a:spcPts val="0"/>
              </a:spcAft>
              <a:buNone/>
            </a:pPr>
            <a:r>
              <a:t/>
            </a:r>
            <a:endParaRPr sz="1700"/>
          </a:p>
          <a:p>
            <a:pPr indent="-196850" lvl="0" marL="177800" rtl="0" algn="l">
              <a:lnSpc>
                <a:spcPct val="90000"/>
              </a:lnSpc>
              <a:spcBef>
                <a:spcPts val="400"/>
              </a:spcBef>
              <a:spcAft>
                <a:spcPts val="0"/>
              </a:spcAft>
              <a:buClr>
                <a:schemeClr val="dk1"/>
              </a:buClr>
              <a:buSzPts val="1700"/>
              <a:buChar char="●"/>
            </a:pPr>
            <a:r>
              <a:rPr lang="zh-HK" sz="1700"/>
              <a:t>Reason for selecting this time period:</a:t>
            </a:r>
            <a:endParaRPr sz="1700"/>
          </a:p>
          <a:p>
            <a:pPr indent="0" lvl="0" marL="0" rtl="0" algn="l">
              <a:lnSpc>
                <a:spcPct val="90000"/>
              </a:lnSpc>
              <a:spcBef>
                <a:spcPts val="400"/>
              </a:spcBef>
              <a:spcAft>
                <a:spcPts val="0"/>
              </a:spcAft>
              <a:buNone/>
            </a:pPr>
            <a:r>
              <a:rPr b="1" lang="zh-HK" sz="1700"/>
              <a:t>Brexit was announced on 31st January</a:t>
            </a:r>
            <a:r>
              <a:rPr lang="zh-HK" sz="1700"/>
              <a:t>. </a:t>
            </a:r>
            <a:r>
              <a:rPr lang="zh-HK" sz="1700"/>
              <a:t>Breinlich’s research </a:t>
            </a:r>
            <a:r>
              <a:rPr lang="zh-HK" sz="1700"/>
              <a:t>“The Economic Effects of Brexit – Evidence From the Stock Market” </a:t>
            </a:r>
            <a:r>
              <a:rPr lang="zh-HK" sz="1700"/>
              <a:t>(Breinlich et al., 2018) shown that this has </a:t>
            </a:r>
            <a:r>
              <a:rPr lang="zh-HK" sz="1700"/>
              <a:t>a significant impact on the stock market. This external volatility makes it challenging for the model to accurately predict the potential influences. Therefore, we wish to start the data somehow after this event to </a:t>
            </a:r>
            <a:r>
              <a:rPr b="1" lang="zh-HK" sz="1700"/>
              <a:t>prevent the influence of Brexit</a:t>
            </a:r>
            <a:r>
              <a:rPr lang="zh-HK" sz="1700"/>
              <a:t>. Coincidently, the Effective Fedearal Reserve Rate posted by </a:t>
            </a:r>
            <a:r>
              <a:rPr lang="zh-HK" sz="1700"/>
              <a:t>Federal Reserve Bank of New York started from March 1st of 2016, so we choose this as the starting point of datasets.</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HK"/>
              <a:t>General Work Flow</a:t>
            </a:r>
            <a:endParaRPr/>
          </a:p>
        </p:txBody>
      </p:sp>
      <p:sp>
        <p:nvSpPr>
          <p:cNvPr id="895" name="Google Shape;895;p2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9250" lvl="0" marL="457200" rtl="0" algn="l">
              <a:spcBef>
                <a:spcPts val="800"/>
              </a:spcBef>
              <a:spcAft>
                <a:spcPts val="0"/>
              </a:spcAft>
              <a:buSzPts val="1900"/>
              <a:buAutoNum type="arabicPeriod"/>
            </a:pPr>
            <a:r>
              <a:rPr lang="zh-HK" sz="1900"/>
              <a:t>Data Scraping</a:t>
            </a:r>
            <a:endParaRPr sz="1900"/>
          </a:p>
          <a:p>
            <a:pPr indent="-349250" lvl="0" marL="457200" rtl="0" algn="l">
              <a:spcBef>
                <a:spcPts val="0"/>
              </a:spcBef>
              <a:spcAft>
                <a:spcPts val="0"/>
              </a:spcAft>
              <a:buSzPts val="1900"/>
              <a:buAutoNum type="arabicPeriod"/>
            </a:pPr>
            <a:r>
              <a:rPr lang="zh-HK" sz="1900"/>
              <a:t>Feature Engineering</a:t>
            </a:r>
            <a:endParaRPr sz="1900"/>
          </a:p>
          <a:p>
            <a:pPr indent="-349250" lvl="0" marL="457200" rtl="0" algn="l">
              <a:spcBef>
                <a:spcPts val="0"/>
              </a:spcBef>
              <a:spcAft>
                <a:spcPts val="0"/>
              </a:spcAft>
              <a:buSzPts val="1900"/>
              <a:buAutoNum type="arabicPeriod"/>
            </a:pPr>
            <a:r>
              <a:rPr lang="zh-HK" sz="1900"/>
              <a:t>Performing Walk-Forward Splits</a:t>
            </a:r>
            <a:endParaRPr sz="1900"/>
          </a:p>
          <a:p>
            <a:pPr indent="-349250" lvl="0" marL="457200" rtl="0" algn="l">
              <a:spcBef>
                <a:spcPts val="0"/>
              </a:spcBef>
              <a:spcAft>
                <a:spcPts val="0"/>
              </a:spcAft>
              <a:buSzPts val="1900"/>
              <a:buAutoNum type="arabicPeriod"/>
            </a:pPr>
            <a:r>
              <a:rPr lang="zh-HK" sz="1900"/>
              <a:t>Cross-Validations and Parameter Tuning</a:t>
            </a:r>
            <a:endParaRPr sz="1900"/>
          </a:p>
          <a:p>
            <a:pPr indent="-349250" lvl="0" marL="457200" rtl="0" algn="l">
              <a:spcBef>
                <a:spcPts val="0"/>
              </a:spcBef>
              <a:spcAft>
                <a:spcPts val="0"/>
              </a:spcAft>
              <a:buSzPts val="1900"/>
              <a:buAutoNum type="arabicPeriod"/>
            </a:pPr>
            <a:r>
              <a:rPr lang="zh-HK" sz="1900"/>
              <a:t>Results and Evaluation</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Data Scraping and Preprocessing</a:t>
            </a:r>
            <a:endParaRPr/>
          </a:p>
        </p:txBody>
      </p:sp>
      <p:sp>
        <p:nvSpPr>
          <p:cNvPr id="902" name="Google Shape;902;p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10000"/>
          </a:bodyPr>
          <a:lstStyle/>
          <a:p>
            <a:pPr indent="-349250" lvl="0" marL="457200" rtl="0" algn="l">
              <a:lnSpc>
                <a:spcPct val="90000"/>
              </a:lnSpc>
              <a:spcBef>
                <a:spcPts val="0"/>
              </a:spcBef>
              <a:spcAft>
                <a:spcPts val="0"/>
              </a:spcAft>
              <a:buSzPts val="1900"/>
              <a:buAutoNum type="arabicPeriod"/>
            </a:pPr>
            <a:r>
              <a:rPr lang="zh-HK" sz="1900"/>
              <a:t>Retrieve</a:t>
            </a:r>
            <a:r>
              <a:rPr lang="zh-HK" sz="1900"/>
              <a:t> </a:t>
            </a:r>
            <a:r>
              <a:rPr lang="zh-HK" sz="1900"/>
              <a:t>Multiple Datasets:</a:t>
            </a:r>
            <a:endParaRPr sz="1900"/>
          </a:p>
          <a:p>
            <a:pPr indent="-349250" lvl="0" marL="457200" rtl="0" algn="l">
              <a:lnSpc>
                <a:spcPct val="90000"/>
              </a:lnSpc>
              <a:spcBef>
                <a:spcPts val="0"/>
              </a:spcBef>
              <a:spcAft>
                <a:spcPts val="0"/>
              </a:spcAft>
              <a:buSzPts val="1900"/>
              <a:buChar char="●"/>
            </a:pPr>
            <a:r>
              <a:rPr lang="zh-HK" sz="1900"/>
              <a:t>Retrived data from S&amp;P 500, Gold, Oil Prices, U.S. Dollar Index, and VIX Index from Yahoo Finance</a:t>
            </a:r>
            <a:endParaRPr sz="1900"/>
          </a:p>
          <a:p>
            <a:pPr indent="-349250" lvl="0" marL="457200" rtl="0" algn="l">
              <a:lnSpc>
                <a:spcPct val="90000"/>
              </a:lnSpc>
              <a:spcBef>
                <a:spcPts val="0"/>
              </a:spcBef>
              <a:spcAft>
                <a:spcPts val="0"/>
              </a:spcAft>
              <a:buSzPts val="1900"/>
              <a:buChar char="●"/>
            </a:pPr>
            <a:r>
              <a:rPr lang="zh-HK" sz="1900"/>
              <a:t>Retreived data for Effective Federal Funds Rate from the Federal Reserve Bank of New York </a:t>
            </a:r>
            <a:endParaRPr sz="1900"/>
          </a:p>
          <a:p>
            <a:pPr indent="-349250" lvl="0" marL="457200" rtl="0" algn="l">
              <a:lnSpc>
                <a:spcPct val="90000"/>
              </a:lnSpc>
              <a:spcBef>
                <a:spcPts val="0"/>
              </a:spcBef>
              <a:spcAft>
                <a:spcPts val="0"/>
              </a:spcAft>
              <a:buSzPts val="1900"/>
              <a:buChar char="●"/>
            </a:pPr>
            <a:r>
              <a:rPr lang="zh-HK" sz="1900"/>
              <a:t>All Data Scraping were done by Python</a:t>
            </a:r>
            <a:endParaRPr sz="1900"/>
          </a:p>
          <a:p>
            <a:pPr indent="0" lvl="0" marL="0" rtl="0" algn="l">
              <a:lnSpc>
                <a:spcPct val="90000"/>
              </a:lnSpc>
              <a:spcBef>
                <a:spcPts val="800"/>
              </a:spcBef>
              <a:spcAft>
                <a:spcPts val="0"/>
              </a:spcAft>
              <a:buNone/>
            </a:pPr>
            <a:r>
              <a:t/>
            </a:r>
            <a:endParaRPr sz="1900"/>
          </a:p>
          <a:p>
            <a:pPr indent="-349250" lvl="0" marL="457200" rtl="0" algn="l">
              <a:spcBef>
                <a:spcPts val="0"/>
              </a:spcBef>
              <a:spcAft>
                <a:spcPts val="0"/>
              </a:spcAft>
              <a:buSzPts val="1900"/>
              <a:buAutoNum type="arabicPeriod"/>
            </a:pPr>
            <a:r>
              <a:rPr lang="zh-HK" sz="1900"/>
              <a:t>Merge</a:t>
            </a:r>
            <a:r>
              <a:rPr lang="zh-HK" sz="1900"/>
              <a:t> Datasets based on date</a:t>
            </a:r>
            <a:endParaRPr sz="1900"/>
          </a:p>
          <a:p>
            <a:pPr indent="-241300" lvl="0" marL="381000" rtl="0" algn="l">
              <a:lnSpc>
                <a:spcPct val="90000"/>
              </a:lnSpc>
              <a:spcBef>
                <a:spcPts val="800"/>
              </a:spcBef>
              <a:spcAft>
                <a:spcPts val="0"/>
              </a:spcAft>
              <a:buClr>
                <a:schemeClr val="dk1"/>
              </a:buClr>
              <a:buSzPts val="2100"/>
              <a:buFont typeface="Arial"/>
              <a:buNone/>
            </a:pPr>
            <a:r>
              <a:t/>
            </a:r>
            <a:endParaRPr sz="1900"/>
          </a:p>
          <a:p>
            <a:pPr indent="-349250" lvl="0" marL="457200" rtl="0" algn="l">
              <a:lnSpc>
                <a:spcPct val="90000"/>
              </a:lnSpc>
              <a:spcBef>
                <a:spcPts val="800"/>
              </a:spcBef>
              <a:spcAft>
                <a:spcPts val="0"/>
              </a:spcAft>
              <a:buSzPts val="1900"/>
              <a:buAutoNum type="arabicPeriod"/>
            </a:pPr>
            <a:r>
              <a:rPr lang="zh-HK" sz="1900"/>
              <a:t>Interpolated Missing Data:</a:t>
            </a:r>
            <a:endParaRPr sz="1900"/>
          </a:p>
          <a:p>
            <a:pPr indent="-349250" lvl="0" marL="457200" rtl="0" algn="l">
              <a:lnSpc>
                <a:spcPct val="90000"/>
              </a:lnSpc>
              <a:spcBef>
                <a:spcPts val="0"/>
              </a:spcBef>
              <a:spcAft>
                <a:spcPts val="0"/>
              </a:spcAft>
              <a:buSzPts val="1900"/>
              <a:buChar char="●"/>
            </a:pPr>
            <a:r>
              <a:rPr lang="zh-HK" sz="1900"/>
              <a:t>Merge all data into one dataframe, applied linear interpolation to fill missing values in the time series.</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Feature Engineering: Calculating Trends</a:t>
            </a:r>
            <a:endParaRPr/>
          </a:p>
        </p:txBody>
      </p:sp>
      <p:sp>
        <p:nvSpPr>
          <p:cNvPr id="908" name="Google Shape;908;p3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58750" lvl="0" marL="177800" rtl="0" algn="l">
              <a:lnSpc>
                <a:spcPct val="90000"/>
              </a:lnSpc>
              <a:spcBef>
                <a:spcPts val="0"/>
              </a:spcBef>
              <a:spcAft>
                <a:spcPts val="0"/>
              </a:spcAft>
              <a:buClr>
                <a:schemeClr val="dk1"/>
              </a:buClr>
              <a:buSzPts val="1900"/>
              <a:buChar char="●"/>
            </a:pPr>
            <a:r>
              <a:rPr lang="zh-HK" sz="1900"/>
              <a:t>Calculated Daily Differences: For each feature (e.g., S&amp;P 500, Gold), computed the daily difference to capture short-term trends.</a:t>
            </a:r>
            <a:endParaRPr sz="1900"/>
          </a:p>
          <a:p>
            <a:pPr indent="-158750" lvl="0" marL="177800" rtl="0" algn="l">
              <a:lnSpc>
                <a:spcPct val="90000"/>
              </a:lnSpc>
              <a:spcBef>
                <a:spcPts val="800"/>
              </a:spcBef>
              <a:spcAft>
                <a:spcPts val="0"/>
              </a:spcAft>
              <a:buClr>
                <a:schemeClr val="dk1"/>
              </a:buClr>
              <a:buSzPts val="1900"/>
              <a:buChar char="●"/>
            </a:pPr>
            <a:r>
              <a:rPr lang="zh-HK" sz="1900"/>
              <a:t>Binary Conversion: Converted daily differences to binary values:</a:t>
            </a:r>
            <a:endParaRPr sz="1900"/>
          </a:p>
          <a:p>
            <a:pPr indent="-184150" lvl="1" marL="520700" rtl="0" algn="l">
              <a:lnSpc>
                <a:spcPct val="90000"/>
              </a:lnSpc>
              <a:spcBef>
                <a:spcPts val="400"/>
              </a:spcBef>
              <a:spcAft>
                <a:spcPts val="0"/>
              </a:spcAft>
              <a:buClr>
                <a:schemeClr val="dk1"/>
              </a:buClr>
              <a:buSzPts val="1900"/>
              <a:buChar char="○"/>
            </a:pPr>
            <a:r>
              <a:rPr lang="zh-HK" sz="1900"/>
              <a:t>1 for upward trend</a:t>
            </a:r>
            <a:endParaRPr sz="1900"/>
          </a:p>
          <a:p>
            <a:pPr indent="-184150" lvl="1" marL="520700" rtl="0" algn="l">
              <a:lnSpc>
                <a:spcPct val="90000"/>
              </a:lnSpc>
              <a:spcBef>
                <a:spcPts val="400"/>
              </a:spcBef>
              <a:spcAft>
                <a:spcPts val="0"/>
              </a:spcAft>
              <a:buClr>
                <a:schemeClr val="dk1"/>
              </a:buClr>
              <a:buSzPts val="1900"/>
              <a:buChar char="○"/>
            </a:pPr>
            <a:r>
              <a:rPr lang="zh-HK" sz="1900"/>
              <a:t>0 for downward trend</a:t>
            </a:r>
            <a:endParaRPr sz="1900"/>
          </a:p>
          <a:p>
            <a:pPr indent="-38100" lvl="0" marL="177800" rtl="0" algn="l">
              <a:lnSpc>
                <a:spcPct val="90000"/>
              </a:lnSpc>
              <a:spcBef>
                <a:spcPts val="800"/>
              </a:spcBef>
              <a:spcAft>
                <a:spcPts val="0"/>
              </a:spcAft>
              <a:buClr>
                <a:schemeClr val="dk1"/>
              </a:buClr>
              <a:buSzPts val="2100"/>
              <a:buNone/>
            </a:pPr>
            <a:r>
              <a:t/>
            </a:r>
            <a:endParaRPr sz="1900"/>
          </a:p>
          <a:p>
            <a:pPr indent="-38100" lvl="0" marL="177800" rtl="0" algn="l">
              <a:lnSpc>
                <a:spcPct val="90000"/>
              </a:lnSpc>
              <a:spcBef>
                <a:spcPts val="800"/>
              </a:spcBef>
              <a:spcAft>
                <a:spcPts val="1200"/>
              </a:spcAft>
              <a:buClr>
                <a:schemeClr val="dk1"/>
              </a:buClr>
              <a:buSzPts val="2100"/>
              <a:buNone/>
            </a:pPr>
            <a:r>
              <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Cross-Validation</a:t>
            </a:r>
            <a:endParaRPr/>
          </a:p>
        </p:txBody>
      </p:sp>
      <p:sp>
        <p:nvSpPr>
          <p:cNvPr id="914" name="Google Shape;914;p3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58750" lvl="0" marL="177800" rtl="0" algn="l">
              <a:lnSpc>
                <a:spcPct val="90000"/>
              </a:lnSpc>
              <a:spcBef>
                <a:spcPts val="0"/>
              </a:spcBef>
              <a:spcAft>
                <a:spcPts val="0"/>
              </a:spcAft>
              <a:buClr>
                <a:schemeClr val="dk1"/>
              </a:buClr>
              <a:buSzPts val="1900"/>
              <a:buChar char="●"/>
            </a:pPr>
            <a:r>
              <a:rPr lang="zh-HK" sz="1900"/>
              <a:t>What is Cross-Validation?</a:t>
            </a:r>
            <a:br>
              <a:rPr lang="zh-HK" sz="1900"/>
            </a:br>
            <a:r>
              <a:rPr lang="zh-HK" sz="1900"/>
              <a:t>A technique to assess model performance by splitting data into multiple training, validation, and test sets. Each dataset will be distinguished (used only once) and no over-lapping</a:t>
            </a:r>
            <a:endParaRPr sz="1900"/>
          </a:p>
          <a:p>
            <a:pPr indent="-158750" lvl="0" marL="177800" rtl="0" algn="l">
              <a:lnSpc>
                <a:spcPct val="90000"/>
              </a:lnSpc>
              <a:spcBef>
                <a:spcPts val="800"/>
              </a:spcBef>
              <a:spcAft>
                <a:spcPts val="0"/>
              </a:spcAft>
              <a:buClr>
                <a:schemeClr val="dk1"/>
              </a:buClr>
              <a:buSzPts val="1900"/>
              <a:buChar char="●"/>
            </a:pPr>
            <a:r>
              <a:rPr lang="zh-HK" sz="1900"/>
              <a:t>Why Use It?</a:t>
            </a:r>
            <a:br>
              <a:rPr lang="zh-HK" sz="1900"/>
            </a:br>
            <a:r>
              <a:rPr lang="zh-HK" sz="1900"/>
              <a:t>Helps ensure the model generalizes well by reducing overfitting.</a:t>
            </a:r>
            <a:endParaRPr sz="1900"/>
          </a:p>
          <a:p>
            <a:pPr indent="0" lvl="0" marL="0" rtl="0" algn="l">
              <a:lnSpc>
                <a:spcPct val="90000"/>
              </a:lnSpc>
              <a:spcBef>
                <a:spcPts val="800"/>
              </a:spcBef>
              <a:spcAft>
                <a:spcPts val="0"/>
              </a:spcAft>
              <a:buNone/>
            </a:pPr>
            <a:r>
              <a:t/>
            </a:r>
            <a:endParaRPr sz="1900"/>
          </a:p>
          <a:p>
            <a:pPr indent="-38100" lvl="0" marL="177800" rtl="0" algn="l">
              <a:lnSpc>
                <a:spcPct val="90000"/>
              </a:lnSpc>
              <a:spcBef>
                <a:spcPts val="800"/>
              </a:spcBef>
              <a:spcAft>
                <a:spcPts val="1200"/>
              </a:spcAft>
              <a:buClr>
                <a:schemeClr val="dk1"/>
              </a:buClr>
              <a:buSzPts val="2100"/>
              <a:buNone/>
            </a:pPr>
            <a:r>
              <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32"/>
          <p:cNvSpPr txBox="1"/>
          <p:nvPr>
            <p:ph type="title"/>
          </p:nvPr>
        </p:nvSpPr>
        <p:spPr>
          <a:xfrm>
            <a:off x="628650" y="273850"/>
            <a:ext cx="8515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Walk-Forward Split (Time Series Validation)</a:t>
            </a:r>
            <a:endParaRPr/>
          </a:p>
        </p:txBody>
      </p:sp>
      <p:sp>
        <p:nvSpPr>
          <p:cNvPr id="920" name="Google Shape;920;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1800"/>
              <a:buChar char="●"/>
            </a:pPr>
            <a:r>
              <a:rPr lang="zh-HK" sz="1800"/>
              <a:t>What is Walk-Forward Split?</a:t>
            </a:r>
            <a:endParaRPr sz="1800"/>
          </a:p>
          <a:p>
            <a:pPr indent="-203200" lvl="1" marL="520700" rtl="0" algn="l">
              <a:lnSpc>
                <a:spcPct val="90000"/>
              </a:lnSpc>
              <a:spcBef>
                <a:spcPts val="800"/>
              </a:spcBef>
              <a:spcAft>
                <a:spcPts val="0"/>
              </a:spcAft>
              <a:buClr>
                <a:schemeClr val="dk1"/>
              </a:buClr>
              <a:buSzPts val="1800"/>
              <a:buChar char="○"/>
            </a:pPr>
            <a:r>
              <a:rPr lang="zh-HK" sz="1800"/>
              <a:t>A special form of </a:t>
            </a:r>
            <a:r>
              <a:rPr b="1" lang="zh-HK" sz="1800"/>
              <a:t>cross-validation</a:t>
            </a:r>
            <a:r>
              <a:rPr lang="zh-HK" sz="1800"/>
              <a:t> used for time series data.</a:t>
            </a:r>
            <a:endParaRPr sz="1800"/>
          </a:p>
          <a:p>
            <a:pPr indent="-203200" lvl="1" marL="520700" rtl="0" algn="l">
              <a:lnSpc>
                <a:spcPct val="90000"/>
              </a:lnSpc>
              <a:spcBef>
                <a:spcPts val="800"/>
              </a:spcBef>
              <a:spcAft>
                <a:spcPts val="0"/>
              </a:spcAft>
              <a:buClr>
                <a:schemeClr val="dk1"/>
              </a:buClr>
              <a:buSzPts val="1800"/>
              <a:buChar char="○"/>
            </a:pPr>
            <a:r>
              <a:rPr lang="zh-HK" sz="1800"/>
              <a:t>When working with time series data we need to ensure the training data comes before the validation and test data, instead of randomly splitting the data.</a:t>
            </a:r>
            <a:endParaRPr sz="1800"/>
          </a:p>
          <a:p>
            <a:pPr indent="-177800" lvl="0" marL="177800" marR="0" rtl="0" algn="l">
              <a:lnSpc>
                <a:spcPct val="90000"/>
              </a:lnSpc>
              <a:spcBef>
                <a:spcPts val="800"/>
              </a:spcBef>
              <a:spcAft>
                <a:spcPts val="0"/>
              </a:spcAft>
              <a:buSzPts val="1800"/>
              <a:buChar char="●"/>
            </a:pPr>
            <a:r>
              <a:rPr lang="zh-HK" sz="1800"/>
              <a:t>How it Works:</a:t>
            </a:r>
            <a:endParaRPr sz="1800"/>
          </a:p>
          <a:p>
            <a:pPr indent="-203200" lvl="1" marL="520700" marR="0" rtl="0" algn="l">
              <a:lnSpc>
                <a:spcPct val="90000"/>
              </a:lnSpc>
              <a:spcBef>
                <a:spcPts val="800"/>
              </a:spcBef>
              <a:spcAft>
                <a:spcPts val="0"/>
              </a:spcAft>
              <a:buSzPts val="1800"/>
              <a:buChar char="○"/>
            </a:pPr>
            <a:r>
              <a:rPr lang="zh-HK" sz="1800"/>
              <a:t>T</a:t>
            </a:r>
            <a:r>
              <a:rPr lang="zh-HK" sz="1800"/>
              <a:t>he dataset is split into two parts: the training set and the test set. The training set is further divided into a sequence of overlapping subsets, each representing a certain time period. The model is trained on the first subset and </a:t>
            </a:r>
            <a:r>
              <a:rPr b="1" lang="zh-HK" sz="1800"/>
              <a:t>self-evaluated</a:t>
            </a:r>
            <a:r>
              <a:rPr lang="zh-HK" sz="1800"/>
              <a:t> on the second subset. Then, the model is re-trained on the second subset and evaluated on the third subset, and so on.</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3"/>
          <p:cNvSpPr txBox="1"/>
          <p:nvPr>
            <p:ph type="title"/>
          </p:nvPr>
        </p:nvSpPr>
        <p:spPr>
          <a:xfrm>
            <a:off x="628650" y="273850"/>
            <a:ext cx="8515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Walk-Forward Split (Time Series Validation)</a:t>
            </a:r>
            <a:endParaRPr/>
          </a:p>
        </p:txBody>
      </p:sp>
      <p:sp>
        <p:nvSpPr>
          <p:cNvPr id="926" name="Google Shape;926;p3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203200" lvl="0" marL="177800" rtl="0" algn="l">
              <a:spcBef>
                <a:spcPts val="800"/>
              </a:spcBef>
              <a:spcAft>
                <a:spcPts val="0"/>
              </a:spcAft>
              <a:buSzPts val="1800"/>
              <a:buChar char="●"/>
            </a:pPr>
            <a:r>
              <a:rPr lang="zh-HK" sz="1800"/>
              <a:t>Why Use Walk-Forward Split?</a:t>
            </a:r>
            <a:endParaRPr sz="1800"/>
          </a:p>
          <a:p>
            <a:pPr indent="-203200" lvl="1" marL="520700" rtl="0" algn="l">
              <a:spcBef>
                <a:spcPts val="400"/>
              </a:spcBef>
              <a:spcAft>
                <a:spcPts val="0"/>
              </a:spcAft>
              <a:buSzPts val="1800"/>
              <a:buChar char="○"/>
            </a:pPr>
            <a:r>
              <a:rPr lang="zh-HK" sz="1800"/>
              <a:t>Prevents data leakage: Test data never leaks into the training phase.</a:t>
            </a:r>
            <a:endParaRPr sz="1800"/>
          </a:p>
          <a:p>
            <a:pPr indent="-203200" lvl="1" marL="520700" rtl="0" algn="l">
              <a:spcBef>
                <a:spcPts val="400"/>
              </a:spcBef>
              <a:spcAft>
                <a:spcPts val="0"/>
              </a:spcAft>
              <a:buSzPts val="1800"/>
              <a:buChar char="○"/>
            </a:pPr>
            <a:r>
              <a:rPr lang="zh-HK" sz="1800"/>
              <a:t>Mimics real-world scenarios where future data isn't available during training.</a:t>
            </a:r>
            <a:endParaRPr sz="1800"/>
          </a:p>
          <a:p>
            <a:pPr indent="0" lvl="0" marL="0" rtl="0" algn="l">
              <a:lnSpc>
                <a:spcPct val="90000"/>
              </a:lnSpc>
              <a:spcBef>
                <a:spcPts val="80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Outline</a:t>
            </a:r>
            <a:endParaRPr/>
          </a:p>
        </p:txBody>
      </p:sp>
      <p:sp>
        <p:nvSpPr>
          <p:cNvPr id="297" name="Google Shape;297;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58750" lvl="0" marL="177800" rtl="0" algn="l">
              <a:lnSpc>
                <a:spcPct val="90000"/>
              </a:lnSpc>
              <a:spcBef>
                <a:spcPts val="0"/>
              </a:spcBef>
              <a:spcAft>
                <a:spcPts val="0"/>
              </a:spcAft>
              <a:buClr>
                <a:schemeClr val="dk1"/>
              </a:buClr>
              <a:buSzPts val="1900"/>
              <a:buChar char="●"/>
            </a:pPr>
            <a:r>
              <a:rPr lang="zh-HK" sz="1900"/>
              <a:t>Introduction</a:t>
            </a:r>
            <a:endParaRPr sz="1900"/>
          </a:p>
          <a:p>
            <a:pPr indent="-184150" lvl="1" marL="520700" rtl="0" algn="l">
              <a:lnSpc>
                <a:spcPct val="90000"/>
              </a:lnSpc>
              <a:spcBef>
                <a:spcPts val="400"/>
              </a:spcBef>
              <a:spcAft>
                <a:spcPts val="0"/>
              </a:spcAft>
              <a:buClr>
                <a:schemeClr val="dk1"/>
              </a:buClr>
              <a:buSzPts val="1900"/>
              <a:buChar char="○"/>
            </a:pPr>
            <a:r>
              <a:rPr lang="zh-HK" sz="1900"/>
              <a:t>Motivation, research background, and literature reviews</a:t>
            </a:r>
            <a:endParaRPr sz="1900"/>
          </a:p>
          <a:p>
            <a:pPr indent="-158750" lvl="0" marL="177800" rtl="0" algn="l">
              <a:lnSpc>
                <a:spcPct val="90000"/>
              </a:lnSpc>
              <a:spcBef>
                <a:spcPts val="800"/>
              </a:spcBef>
              <a:spcAft>
                <a:spcPts val="0"/>
              </a:spcAft>
              <a:buClr>
                <a:schemeClr val="dk1"/>
              </a:buClr>
              <a:buSzPts val="1900"/>
              <a:buChar char="●"/>
            </a:pPr>
            <a:r>
              <a:rPr lang="zh-HK" sz="1900"/>
              <a:t>Methodology </a:t>
            </a:r>
            <a:endParaRPr sz="1900"/>
          </a:p>
          <a:p>
            <a:pPr indent="-184150" lvl="1" marL="520700" rtl="0" algn="l">
              <a:lnSpc>
                <a:spcPct val="90000"/>
              </a:lnSpc>
              <a:spcBef>
                <a:spcPts val="400"/>
              </a:spcBef>
              <a:spcAft>
                <a:spcPts val="0"/>
              </a:spcAft>
              <a:buClr>
                <a:schemeClr val="dk1"/>
              </a:buClr>
              <a:buSzPts val="1900"/>
              <a:buChar char="○"/>
            </a:pPr>
            <a:r>
              <a:rPr lang="zh-HK" sz="1900"/>
              <a:t>Research design and descriptive statistics of variables (features &amp; target)</a:t>
            </a:r>
            <a:endParaRPr sz="1900"/>
          </a:p>
          <a:p>
            <a:pPr indent="-209550" lvl="1" marL="520700" rtl="0" algn="l">
              <a:spcBef>
                <a:spcPts val="400"/>
              </a:spcBef>
              <a:spcAft>
                <a:spcPts val="0"/>
              </a:spcAft>
              <a:buSzPts val="1900"/>
              <a:buChar char="○"/>
            </a:pPr>
            <a:r>
              <a:rPr lang="zh-HK" sz="1900"/>
              <a:t>Models chosen</a:t>
            </a:r>
            <a:endParaRPr sz="1900"/>
          </a:p>
          <a:p>
            <a:pPr indent="-158750" lvl="0" marL="177800" rtl="0" algn="l">
              <a:lnSpc>
                <a:spcPct val="90000"/>
              </a:lnSpc>
              <a:spcBef>
                <a:spcPts val="800"/>
              </a:spcBef>
              <a:spcAft>
                <a:spcPts val="0"/>
              </a:spcAft>
              <a:buClr>
                <a:schemeClr val="dk1"/>
              </a:buClr>
              <a:buSzPts val="1900"/>
              <a:buChar char="●"/>
            </a:pPr>
            <a:r>
              <a:rPr lang="zh-HK" sz="1900"/>
              <a:t>Data analysis</a:t>
            </a:r>
            <a:endParaRPr sz="1900"/>
          </a:p>
          <a:p>
            <a:pPr indent="-184150" lvl="1" marL="520700" rtl="0" algn="l">
              <a:lnSpc>
                <a:spcPct val="90000"/>
              </a:lnSpc>
              <a:spcBef>
                <a:spcPts val="400"/>
              </a:spcBef>
              <a:spcAft>
                <a:spcPts val="0"/>
              </a:spcAft>
              <a:buClr>
                <a:schemeClr val="dk1"/>
              </a:buClr>
              <a:buSzPts val="1900"/>
              <a:buChar char="○"/>
            </a:pPr>
            <a:r>
              <a:rPr lang="zh-HK" sz="1900"/>
              <a:t>Evaluation and finalized result</a:t>
            </a:r>
            <a:endParaRPr sz="1900"/>
          </a:p>
          <a:p>
            <a:pPr indent="-158750" lvl="0" marL="177800" rtl="0" algn="l">
              <a:lnSpc>
                <a:spcPct val="90000"/>
              </a:lnSpc>
              <a:spcBef>
                <a:spcPts val="800"/>
              </a:spcBef>
              <a:spcAft>
                <a:spcPts val="0"/>
              </a:spcAft>
              <a:buClr>
                <a:schemeClr val="dk1"/>
              </a:buClr>
              <a:buSzPts val="1900"/>
              <a:buChar char="●"/>
            </a:pPr>
            <a:r>
              <a:rPr lang="zh-HK" sz="1900"/>
              <a:t>Ending</a:t>
            </a:r>
            <a:endParaRPr sz="1900"/>
          </a:p>
          <a:p>
            <a:pPr indent="-184150" lvl="1" marL="520700" rtl="0" algn="l">
              <a:lnSpc>
                <a:spcPct val="90000"/>
              </a:lnSpc>
              <a:spcBef>
                <a:spcPts val="400"/>
              </a:spcBef>
              <a:spcAft>
                <a:spcPts val="1200"/>
              </a:spcAft>
              <a:buClr>
                <a:schemeClr val="dk1"/>
              </a:buClr>
              <a:buSzPts val="1900"/>
              <a:buChar char="○"/>
            </a:pPr>
            <a:r>
              <a:rPr lang="zh-HK" sz="1900"/>
              <a:t>Conclusion, limitations and references</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4"/>
          <p:cNvSpPr txBox="1"/>
          <p:nvPr>
            <p:ph type="title"/>
          </p:nvPr>
        </p:nvSpPr>
        <p:spPr>
          <a:xfrm>
            <a:off x="628650" y="273850"/>
            <a:ext cx="8515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What split to set?</a:t>
            </a:r>
            <a:endParaRPr/>
          </a:p>
        </p:txBody>
      </p:sp>
      <p:sp>
        <p:nvSpPr>
          <p:cNvPr id="932" name="Google Shape;932;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203200" lvl="0" marL="177800" rtl="0" algn="l">
              <a:spcBef>
                <a:spcPts val="800"/>
              </a:spcBef>
              <a:spcAft>
                <a:spcPts val="0"/>
              </a:spcAft>
              <a:buSzPts val="1800"/>
              <a:buChar char="●"/>
            </a:pPr>
            <a:r>
              <a:rPr lang="zh-HK" sz="1800"/>
              <a:t>We refers to Shad’s research (Shad, 2018), who conducted a comparative study of LSTM and DNN to use 25 years of daily stock price to predict daily ups and downs for the stock market, concludes that using 80:10:10 in training validation and testing dataset is the optimal split for cross validation</a:t>
            </a:r>
            <a:endParaRPr sz="1800"/>
          </a:p>
          <a:p>
            <a:pPr indent="-203200" lvl="0" marL="177800" rtl="0" algn="l">
              <a:spcBef>
                <a:spcPts val="800"/>
              </a:spcBef>
              <a:spcAft>
                <a:spcPts val="0"/>
              </a:spcAft>
              <a:buSzPts val="1800"/>
              <a:buChar char="●"/>
            </a:pPr>
            <a:r>
              <a:rPr lang="zh-HK" sz="1800"/>
              <a:t>In his research, he set the window size as 50 for the walk-forward split, with total 15 years of daily datasets. Since we have about 9 years of dataset, to ensure the accuracy while </a:t>
            </a:r>
            <a:r>
              <a:rPr lang="zh-HK" sz="1800"/>
              <a:t>pursue</a:t>
            </a:r>
            <a:r>
              <a:rPr lang="zh-HK" sz="1800"/>
              <a:t> the efficiency, we set the window size as a 30-days walk-forward split (i.e., train the model on days 1-30, evaluate on days 31-60, then train on days 1-60 and evaluate on days 61-90, and so on).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Hyperparameter Tuning</a:t>
            </a:r>
            <a:endParaRPr/>
          </a:p>
        </p:txBody>
      </p:sp>
      <p:sp>
        <p:nvSpPr>
          <p:cNvPr id="938" name="Google Shape;938;p3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209550" lvl="0" marL="177800" rtl="0" algn="l">
              <a:lnSpc>
                <a:spcPct val="90000"/>
              </a:lnSpc>
              <a:spcBef>
                <a:spcPts val="800"/>
              </a:spcBef>
              <a:spcAft>
                <a:spcPts val="0"/>
              </a:spcAft>
              <a:buSzPts val="1900"/>
              <a:buChar char="●"/>
            </a:pPr>
            <a:r>
              <a:rPr lang="zh-HK" sz="1900"/>
              <a:t>What is Hyperparameter Tuning?</a:t>
            </a:r>
            <a:br>
              <a:rPr lang="zh-HK" sz="1900"/>
            </a:br>
            <a:r>
              <a:rPr lang="zh-HK" sz="1900"/>
              <a:t>The process of selecting the best parameters (e.g., the parameter ‘C’, ‘gamma’, ‘kernel’ for SVM)</a:t>
            </a:r>
            <a:endParaRPr sz="1900"/>
          </a:p>
          <a:p>
            <a:pPr indent="0" lvl="0" marL="177800" rtl="0" algn="l">
              <a:lnSpc>
                <a:spcPct val="90000"/>
              </a:lnSpc>
              <a:spcBef>
                <a:spcPts val="800"/>
              </a:spcBef>
              <a:spcAft>
                <a:spcPts val="0"/>
              </a:spcAft>
              <a:buNone/>
            </a:pPr>
            <a:r>
              <a:t/>
            </a:r>
            <a:endParaRPr sz="1900"/>
          </a:p>
          <a:p>
            <a:pPr indent="-209550" lvl="0" marL="177800" rtl="0" algn="l">
              <a:lnSpc>
                <a:spcPct val="90000"/>
              </a:lnSpc>
              <a:spcBef>
                <a:spcPts val="800"/>
              </a:spcBef>
              <a:spcAft>
                <a:spcPts val="0"/>
              </a:spcAft>
              <a:buSzPts val="1900"/>
              <a:buChar char="●"/>
            </a:pPr>
            <a:r>
              <a:rPr lang="zh-HK" sz="1900"/>
              <a:t>How to Tune?</a:t>
            </a:r>
            <a:br>
              <a:rPr lang="zh-HK" sz="1900"/>
            </a:br>
            <a:r>
              <a:rPr lang="zh-HK" sz="1900"/>
              <a:t>Use </a:t>
            </a:r>
            <a:r>
              <a:rPr b="1" lang="zh-HK" sz="1900"/>
              <a:t>Grid</a:t>
            </a:r>
            <a:r>
              <a:rPr b="1" lang="zh-HK" sz="1900"/>
              <a:t> </a:t>
            </a:r>
            <a:r>
              <a:rPr b="1" lang="zh-HK" sz="1900"/>
              <a:t>Search </a:t>
            </a:r>
            <a:r>
              <a:rPr lang="zh-HK" sz="1900"/>
              <a:t>to evaluate </a:t>
            </a:r>
            <a:r>
              <a:rPr b="1" lang="zh-HK" sz="1900"/>
              <a:t>each and every combination</a:t>
            </a:r>
            <a:r>
              <a:rPr lang="zh-HK" sz="1900"/>
              <a:t> of parameters with cross-validation</a:t>
            </a:r>
            <a:endParaRPr sz="1900"/>
          </a:p>
          <a:p>
            <a:pPr indent="0" lvl="0" marL="0" rtl="0" algn="l">
              <a:lnSpc>
                <a:spcPct val="90000"/>
              </a:lnSpc>
              <a:spcBef>
                <a:spcPts val="800"/>
              </a:spcBef>
              <a:spcAft>
                <a:spcPts val="0"/>
              </a:spcAft>
              <a:buNone/>
            </a:pPr>
            <a:r>
              <a:t/>
            </a:r>
            <a:endParaRPr sz="1900"/>
          </a:p>
          <a:p>
            <a:pPr indent="-209550" lvl="0" marL="177800" rtl="0" algn="l">
              <a:lnSpc>
                <a:spcPct val="90000"/>
              </a:lnSpc>
              <a:spcBef>
                <a:spcPts val="800"/>
              </a:spcBef>
              <a:spcAft>
                <a:spcPts val="0"/>
              </a:spcAft>
              <a:buSzPts val="1900"/>
              <a:buChar char="●"/>
            </a:pPr>
            <a:r>
              <a:rPr lang="zh-HK" sz="1900"/>
              <a:t>Why Tuning Matters?</a:t>
            </a:r>
            <a:br>
              <a:rPr lang="zh-HK" sz="1900"/>
            </a:br>
            <a:r>
              <a:rPr lang="zh-HK" sz="1900"/>
              <a:t>Optimizes m</a:t>
            </a:r>
            <a:r>
              <a:rPr lang="zh-HK" sz="1900"/>
              <a:t>odel performance and avoids under/overfitting, without needed of </a:t>
            </a:r>
            <a:r>
              <a:rPr lang="zh-HK" sz="1900"/>
              <a:t>manually looping over the codes</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Research Design – Models Selected</a:t>
            </a:r>
            <a:endParaRPr/>
          </a:p>
        </p:txBody>
      </p:sp>
      <p:sp>
        <p:nvSpPr>
          <p:cNvPr id="944" name="Google Shape;944;p3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58750" lvl="0" marL="177800" rtl="0" algn="l">
              <a:lnSpc>
                <a:spcPct val="90000"/>
              </a:lnSpc>
              <a:spcBef>
                <a:spcPts val="0"/>
              </a:spcBef>
              <a:spcAft>
                <a:spcPts val="0"/>
              </a:spcAft>
              <a:buClr>
                <a:schemeClr val="dk1"/>
              </a:buClr>
              <a:buSzPts val="1900"/>
              <a:buChar char="●"/>
            </a:pPr>
            <a:r>
              <a:rPr lang="zh-HK" sz="1900"/>
              <a:t>Statistical Model</a:t>
            </a:r>
            <a:endParaRPr sz="1900"/>
          </a:p>
          <a:p>
            <a:pPr indent="-184150" lvl="1" marL="520700" rtl="0" algn="l">
              <a:lnSpc>
                <a:spcPct val="90000"/>
              </a:lnSpc>
              <a:spcBef>
                <a:spcPts val="400"/>
              </a:spcBef>
              <a:spcAft>
                <a:spcPts val="0"/>
              </a:spcAft>
              <a:buClr>
                <a:schemeClr val="dk1"/>
              </a:buClr>
              <a:buSzPts val="1900"/>
              <a:buChar char="○"/>
            </a:pPr>
            <a:r>
              <a:rPr lang="zh-HK" sz="1900"/>
              <a:t>Logit regression</a:t>
            </a:r>
            <a:endParaRPr sz="1900"/>
          </a:p>
          <a:p>
            <a:pPr indent="-158750" lvl="0" marL="177800" rtl="0" algn="l">
              <a:lnSpc>
                <a:spcPct val="90000"/>
              </a:lnSpc>
              <a:spcBef>
                <a:spcPts val="800"/>
              </a:spcBef>
              <a:spcAft>
                <a:spcPts val="0"/>
              </a:spcAft>
              <a:buClr>
                <a:schemeClr val="dk1"/>
              </a:buClr>
              <a:buSzPts val="1900"/>
              <a:buChar char="●"/>
            </a:pPr>
            <a:r>
              <a:rPr lang="zh-HK" sz="1900"/>
              <a:t>Machine Learning Classification Algorithm</a:t>
            </a:r>
            <a:endParaRPr sz="1900"/>
          </a:p>
          <a:p>
            <a:pPr indent="-184150" lvl="1" marL="520700" rtl="0" algn="l">
              <a:lnSpc>
                <a:spcPct val="90000"/>
              </a:lnSpc>
              <a:spcBef>
                <a:spcPts val="400"/>
              </a:spcBef>
              <a:spcAft>
                <a:spcPts val="0"/>
              </a:spcAft>
              <a:buClr>
                <a:schemeClr val="dk1"/>
              </a:buClr>
              <a:buSzPts val="1900"/>
              <a:buChar char="○"/>
            </a:pPr>
            <a:r>
              <a:rPr lang="zh-HK" sz="1900"/>
              <a:t>Naive Bayes</a:t>
            </a:r>
            <a:endParaRPr sz="1900"/>
          </a:p>
          <a:p>
            <a:pPr indent="-184150" lvl="1" marL="520700" rtl="0" algn="l">
              <a:lnSpc>
                <a:spcPct val="90000"/>
              </a:lnSpc>
              <a:spcBef>
                <a:spcPts val="400"/>
              </a:spcBef>
              <a:spcAft>
                <a:spcPts val="0"/>
              </a:spcAft>
              <a:buClr>
                <a:schemeClr val="dk1"/>
              </a:buClr>
              <a:buSzPts val="1900"/>
              <a:buChar char="○"/>
            </a:pPr>
            <a:r>
              <a:rPr i="0" lang="zh-HK" sz="1900">
                <a:latin typeface="Arial"/>
                <a:ea typeface="Arial"/>
                <a:cs typeface="Arial"/>
                <a:sym typeface="Arial"/>
              </a:rPr>
              <a:t>Linear Discriminant Analysis (LDA)</a:t>
            </a:r>
            <a:endParaRPr sz="1900"/>
          </a:p>
          <a:p>
            <a:pPr indent="-184150" lvl="1" marL="520700" rtl="0" algn="l">
              <a:lnSpc>
                <a:spcPct val="90000"/>
              </a:lnSpc>
              <a:spcBef>
                <a:spcPts val="400"/>
              </a:spcBef>
              <a:spcAft>
                <a:spcPts val="0"/>
              </a:spcAft>
              <a:buClr>
                <a:schemeClr val="dk1"/>
              </a:buClr>
              <a:buSzPts val="1900"/>
              <a:buChar char="○"/>
            </a:pPr>
            <a:r>
              <a:rPr lang="zh-HK" sz="1900"/>
              <a:t>Support Vector Machines (SVM)</a:t>
            </a:r>
            <a:endParaRPr sz="1900"/>
          </a:p>
          <a:p>
            <a:pPr indent="-184150" lvl="1" marL="520700" rtl="0" algn="l">
              <a:lnSpc>
                <a:spcPct val="90000"/>
              </a:lnSpc>
              <a:spcBef>
                <a:spcPts val="400"/>
              </a:spcBef>
              <a:spcAft>
                <a:spcPts val="0"/>
              </a:spcAft>
              <a:buClr>
                <a:schemeClr val="dk1"/>
              </a:buClr>
              <a:buSzPts val="1900"/>
              <a:buChar char="○"/>
            </a:pPr>
            <a:r>
              <a:rPr i="0" lang="zh-HK" sz="1900">
                <a:latin typeface="Arial"/>
                <a:ea typeface="Arial"/>
                <a:cs typeface="Arial"/>
                <a:sym typeface="Arial"/>
              </a:rPr>
              <a:t>Decision Tree</a:t>
            </a:r>
            <a:endParaRPr sz="1900"/>
          </a:p>
          <a:p>
            <a:pPr indent="-184150" lvl="1" marL="520700" rtl="0" algn="l">
              <a:lnSpc>
                <a:spcPct val="90000"/>
              </a:lnSpc>
              <a:spcBef>
                <a:spcPts val="400"/>
              </a:spcBef>
              <a:spcAft>
                <a:spcPts val="0"/>
              </a:spcAft>
              <a:buClr>
                <a:schemeClr val="dk1"/>
              </a:buClr>
              <a:buSzPts val="1900"/>
              <a:buChar char="○"/>
            </a:pPr>
            <a:r>
              <a:rPr i="0" lang="zh-HK" sz="1900">
                <a:latin typeface="Arial"/>
                <a:ea typeface="Arial"/>
                <a:cs typeface="Arial"/>
                <a:sym typeface="Arial"/>
              </a:rPr>
              <a:t>K-Nearest Neighbor (KNN)</a:t>
            </a:r>
            <a:endParaRPr sz="1900"/>
          </a:p>
          <a:p>
            <a:pPr indent="-158750" lvl="0" marL="177800" rtl="0" algn="l">
              <a:lnSpc>
                <a:spcPct val="90000"/>
              </a:lnSpc>
              <a:spcBef>
                <a:spcPts val="800"/>
              </a:spcBef>
              <a:spcAft>
                <a:spcPts val="0"/>
              </a:spcAft>
              <a:buClr>
                <a:schemeClr val="dk1"/>
              </a:buClr>
              <a:buSzPts val="1900"/>
              <a:buChar char="●"/>
            </a:pPr>
            <a:r>
              <a:rPr lang="zh-HK" sz="1900"/>
              <a:t>Recurrent Neural Network model</a:t>
            </a:r>
            <a:endParaRPr sz="1900"/>
          </a:p>
          <a:p>
            <a:pPr indent="-184150" lvl="1" marL="520700" rtl="0" algn="l">
              <a:lnSpc>
                <a:spcPct val="90000"/>
              </a:lnSpc>
              <a:spcBef>
                <a:spcPts val="400"/>
              </a:spcBef>
              <a:spcAft>
                <a:spcPts val="0"/>
              </a:spcAft>
              <a:buClr>
                <a:schemeClr val="dk1"/>
              </a:buClr>
              <a:buSzPts val="1900"/>
              <a:buChar char="○"/>
            </a:pPr>
            <a:r>
              <a:rPr lang="zh-HK" sz="1900"/>
              <a:t>Long Short-Term Memory (LSTM)</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Simple OLS</a:t>
            </a:r>
            <a:endParaRPr/>
          </a:p>
        </p:txBody>
      </p:sp>
      <p:sp>
        <p:nvSpPr>
          <p:cNvPr id="950" name="Google Shape;950;p3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58750" lvl="0" marL="177800" rtl="0" algn="l">
              <a:lnSpc>
                <a:spcPct val="90000"/>
              </a:lnSpc>
              <a:spcBef>
                <a:spcPts val="0"/>
              </a:spcBef>
              <a:spcAft>
                <a:spcPts val="0"/>
              </a:spcAft>
              <a:buClr>
                <a:schemeClr val="dk1"/>
              </a:buClr>
              <a:buSzPts val="1900"/>
              <a:buChar char="●"/>
            </a:pPr>
            <a:r>
              <a:rPr lang="zh-HK" sz="1900"/>
              <a:t>Using OLS as benchmark is crucial, and very common in other papers</a:t>
            </a:r>
            <a:endParaRPr sz="1900"/>
          </a:p>
          <a:p>
            <a:pPr indent="-158750" lvl="0" marL="177800" rtl="0" algn="l">
              <a:lnSpc>
                <a:spcPct val="90000"/>
              </a:lnSpc>
              <a:spcBef>
                <a:spcPts val="800"/>
              </a:spcBef>
              <a:spcAft>
                <a:spcPts val="0"/>
              </a:spcAft>
              <a:buClr>
                <a:schemeClr val="dk1"/>
              </a:buClr>
              <a:buSzPts val="1900"/>
              <a:buChar char="●"/>
            </a:pPr>
            <a:r>
              <a:rPr lang="zh-HK" sz="1900"/>
              <a:t>However, not applicable in our investigation - all variables are categorical</a:t>
            </a:r>
            <a:endParaRPr sz="1900"/>
          </a:p>
          <a:p>
            <a:pPr indent="-158750" lvl="0" marL="177800" rtl="0" algn="l">
              <a:lnSpc>
                <a:spcPct val="90000"/>
              </a:lnSpc>
              <a:spcBef>
                <a:spcPts val="800"/>
              </a:spcBef>
              <a:spcAft>
                <a:spcPts val="1200"/>
              </a:spcAft>
              <a:buClr>
                <a:schemeClr val="dk1"/>
              </a:buClr>
              <a:buSzPts val="1900"/>
              <a:buChar char="●"/>
            </a:pPr>
            <a:r>
              <a:rPr lang="zh-HK" sz="1900"/>
              <a:t>OLS result (coefficients) are meaningless</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Logit regression</a:t>
            </a:r>
            <a:endParaRPr/>
          </a:p>
        </p:txBody>
      </p:sp>
      <p:sp>
        <p:nvSpPr>
          <p:cNvPr id="956" name="Google Shape;956;p38"/>
          <p:cNvSpPr txBox="1"/>
          <p:nvPr>
            <p:ph idx="1" type="body"/>
          </p:nvPr>
        </p:nvSpPr>
        <p:spPr>
          <a:xfrm>
            <a:off x="529550" y="1369219"/>
            <a:ext cx="3886200" cy="3263400"/>
          </a:xfrm>
          <a:prstGeom prst="rect">
            <a:avLst/>
          </a:prstGeom>
          <a:noFill/>
          <a:ln>
            <a:noFill/>
          </a:ln>
        </p:spPr>
        <p:txBody>
          <a:bodyPr anchorCtr="0" anchor="t" bIns="34275" lIns="68575" spcFirstLastPara="1" rIns="68575" wrap="square" tIns="34275">
            <a:normAutofit fontScale="92500" lnSpcReduction="10000"/>
          </a:bodyPr>
          <a:lstStyle/>
          <a:p>
            <a:pPr indent="-168195" lvl="0" marL="177800" marR="0" rtl="0" algn="l">
              <a:lnSpc>
                <a:spcPct val="115000"/>
              </a:lnSpc>
              <a:spcBef>
                <a:spcPts val="0"/>
              </a:spcBef>
              <a:spcAft>
                <a:spcPts val="0"/>
              </a:spcAft>
              <a:buClr>
                <a:srgbClr val="273239"/>
              </a:buClr>
              <a:buSzPct val="100000"/>
              <a:buFont typeface="Nunito"/>
              <a:buChar char="●"/>
            </a:pPr>
            <a:r>
              <a:rPr lang="zh-HK" sz="1350">
                <a:solidFill>
                  <a:srgbClr val="273239"/>
                </a:solidFill>
                <a:highlight>
                  <a:srgbClr val="FFFFFF"/>
                </a:highlight>
                <a:latin typeface="Nunito"/>
                <a:ea typeface="Nunito"/>
                <a:cs typeface="Nunito"/>
                <a:sym typeface="Nunito"/>
              </a:rPr>
              <a:t>Logistic regression is a supervised machine learning algorithm used for classification tasks where the goal is to predict the probability that an instance belongs to a given class or not. </a:t>
            </a:r>
            <a:endParaRPr sz="1350">
              <a:solidFill>
                <a:srgbClr val="273239"/>
              </a:solidFill>
              <a:highlight>
                <a:srgbClr val="FFFFFF"/>
              </a:highlight>
              <a:latin typeface="Nunito"/>
              <a:ea typeface="Nunito"/>
              <a:cs typeface="Nunito"/>
              <a:sym typeface="Nunito"/>
            </a:endParaRPr>
          </a:p>
          <a:p>
            <a:pPr indent="-168195" lvl="0" marL="177800" marR="0" rtl="0" algn="l">
              <a:lnSpc>
                <a:spcPct val="115000"/>
              </a:lnSpc>
              <a:spcBef>
                <a:spcPts val="0"/>
              </a:spcBef>
              <a:spcAft>
                <a:spcPts val="0"/>
              </a:spcAft>
              <a:buClr>
                <a:srgbClr val="273239"/>
              </a:buClr>
              <a:buSzPct val="100000"/>
              <a:buFont typeface="Nunito"/>
              <a:buChar char="●"/>
            </a:pPr>
            <a:r>
              <a:rPr lang="zh-HK" sz="1350">
                <a:solidFill>
                  <a:srgbClr val="273239"/>
                </a:solidFill>
                <a:highlight>
                  <a:srgbClr val="FFFFFF"/>
                </a:highlight>
                <a:latin typeface="Nunito"/>
                <a:ea typeface="Nunito"/>
                <a:cs typeface="Nunito"/>
                <a:sym typeface="Nunito"/>
              </a:rPr>
              <a:t>Logistic regression is used for binary </a:t>
            </a:r>
            <a:r>
              <a:rPr lang="zh-HK" sz="1350">
                <a:solidFill>
                  <a:srgbClr val="273239"/>
                </a:solidFill>
                <a:highlight>
                  <a:srgbClr val="FFFFFF"/>
                </a:highlight>
                <a:uFill>
                  <a:noFill/>
                </a:uFill>
                <a:latin typeface="Nunito"/>
                <a:ea typeface="Nunito"/>
                <a:cs typeface="Nunito"/>
                <a:sym typeface="Nunito"/>
                <a:hlinkClick r:id="rId3">
                  <a:extLst>
                    <a:ext uri="{A12FA001-AC4F-418D-AE19-62706E023703}">
                      <ahyp:hlinkClr val="tx"/>
                    </a:ext>
                  </a:extLst>
                </a:hlinkClick>
              </a:rPr>
              <a:t>classification</a:t>
            </a:r>
            <a:r>
              <a:rPr lang="zh-HK" sz="1350">
                <a:solidFill>
                  <a:srgbClr val="273239"/>
                </a:solidFill>
                <a:highlight>
                  <a:srgbClr val="FFFFFF"/>
                </a:highlight>
                <a:latin typeface="Nunito"/>
                <a:ea typeface="Nunito"/>
                <a:cs typeface="Nunito"/>
                <a:sym typeface="Nunito"/>
              </a:rPr>
              <a:t> where we use </a:t>
            </a:r>
            <a:r>
              <a:rPr lang="zh-HK" sz="1350">
                <a:solidFill>
                  <a:srgbClr val="273239"/>
                </a:solidFill>
                <a:highlight>
                  <a:srgbClr val="FFFFFF"/>
                </a:highlight>
                <a:uFill>
                  <a:noFill/>
                </a:uFill>
                <a:latin typeface="Nunito"/>
                <a:ea typeface="Nunito"/>
                <a:cs typeface="Nunito"/>
                <a:sym typeface="Nunito"/>
                <a:hlinkClick r:id="rId4">
                  <a:extLst>
                    <a:ext uri="{A12FA001-AC4F-418D-AE19-62706E023703}">
                      <ahyp:hlinkClr val="tx"/>
                    </a:ext>
                  </a:extLst>
                </a:hlinkClick>
              </a:rPr>
              <a:t>sigmoid function</a:t>
            </a:r>
            <a:r>
              <a:rPr lang="zh-HK" sz="1350">
                <a:solidFill>
                  <a:srgbClr val="273239"/>
                </a:solidFill>
                <a:highlight>
                  <a:srgbClr val="FFFFFF"/>
                </a:highlight>
                <a:latin typeface="Nunito"/>
                <a:ea typeface="Nunito"/>
                <a:cs typeface="Nunito"/>
                <a:sym typeface="Nunito"/>
              </a:rPr>
              <a:t>, that takes input as independent variables and produces a probability value between 0 and 1.</a:t>
            </a:r>
            <a:endParaRPr sz="1350">
              <a:solidFill>
                <a:srgbClr val="273239"/>
              </a:solidFill>
              <a:highlight>
                <a:srgbClr val="FFFFFF"/>
              </a:highlight>
              <a:latin typeface="Nunito"/>
              <a:ea typeface="Nunito"/>
              <a:cs typeface="Nunito"/>
              <a:sym typeface="Nunito"/>
            </a:endParaRPr>
          </a:p>
          <a:p>
            <a:pPr indent="-168195" lvl="0" marL="177800" marR="0" rtl="0" algn="l">
              <a:lnSpc>
                <a:spcPct val="115000"/>
              </a:lnSpc>
              <a:spcBef>
                <a:spcPts val="0"/>
              </a:spcBef>
              <a:spcAft>
                <a:spcPts val="0"/>
              </a:spcAft>
              <a:buClr>
                <a:srgbClr val="273239"/>
              </a:buClr>
              <a:buSzPct val="100000"/>
              <a:buFont typeface="Nunito"/>
              <a:buChar char="●"/>
            </a:pPr>
            <a:r>
              <a:rPr lang="zh-HK" sz="1350">
                <a:solidFill>
                  <a:srgbClr val="273239"/>
                </a:solidFill>
                <a:highlight>
                  <a:srgbClr val="FFFFFF"/>
                </a:highlight>
                <a:latin typeface="Nunito"/>
                <a:ea typeface="Nunito"/>
                <a:cs typeface="Nunito"/>
                <a:sym typeface="Nunito"/>
              </a:rPr>
              <a:t>For example, we have two classes Class 0 and Class 1 if the value of the logistic function for an input is greater than 0.5 (threshold value) then it belongs to Class 1 otherwise it belongs to Class 0. It’s referred to as regression because it is the extension of</a:t>
            </a:r>
            <a:r>
              <a:rPr lang="zh-HK" sz="1350">
                <a:solidFill>
                  <a:srgbClr val="273239"/>
                </a:solidFill>
                <a:highlight>
                  <a:srgbClr val="FFFFFF"/>
                </a:highlight>
                <a:uFill>
                  <a:noFill/>
                </a:uFill>
                <a:latin typeface="Nunito"/>
                <a:ea typeface="Nunito"/>
                <a:cs typeface="Nunito"/>
                <a:sym typeface="Nunito"/>
                <a:hlinkClick r:id="rId5">
                  <a:extLst>
                    <a:ext uri="{A12FA001-AC4F-418D-AE19-62706E023703}">
                      <ahyp:hlinkClr val="tx"/>
                    </a:ext>
                  </a:extLst>
                </a:hlinkClick>
              </a:rPr>
              <a:t> linear regression</a:t>
            </a:r>
            <a:r>
              <a:rPr lang="zh-HK" sz="1350">
                <a:solidFill>
                  <a:srgbClr val="273239"/>
                </a:solidFill>
                <a:highlight>
                  <a:srgbClr val="FFFFFF"/>
                </a:highlight>
                <a:latin typeface="Nunito"/>
                <a:ea typeface="Nunito"/>
                <a:cs typeface="Nunito"/>
                <a:sym typeface="Nunito"/>
              </a:rPr>
              <a:t> but is mainly used for classification problems.</a:t>
            </a:r>
            <a:endParaRPr sz="1350">
              <a:solidFill>
                <a:srgbClr val="273239"/>
              </a:solidFill>
              <a:highlight>
                <a:srgbClr val="FFFFFF"/>
              </a:highlight>
              <a:latin typeface="Nunito"/>
              <a:ea typeface="Nunito"/>
              <a:cs typeface="Nunito"/>
              <a:sym typeface="Nunito"/>
            </a:endParaRPr>
          </a:p>
        </p:txBody>
      </p:sp>
      <p:pic>
        <p:nvPicPr>
          <p:cNvPr id="957" name="Google Shape;957;p38"/>
          <p:cNvPicPr preferRelativeResize="0"/>
          <p:nvPr/>
        </p:nvPicPr>
        <p:blipFill rotWithShape="1">
          <a:blip r:embed="rId6">
            <a:alphaModFix/>
          </a:blip>
          <a:srcRect b="16371" l="0" r="10984" t="10800"/>
          <a:stretch/>
        </p:blipFill>
        <p:spPr>
          <a:xfrm>
            <a:off x="6794500" y="0"/>
            <a:ext cx="2349500" cy="673900"/>
          </a:xfrm>
          <a:prstGeom prst="rect">
            <a:avLst/>
          </a:prstGeom>
          <a:noFill/>
          <a:ln>
            <a:noFill/>
          </a:ln>
        </p:spPr>
      </p:pic>
      <p:pic>
        <p:nvPicPr>
          <p:cNvPr id="958" name="Google Shape;958;p38"/>
          <p:cNvPicPr preferRelativeResize="0"/>
          <p:nvPr/>
        </p:nvPicPr>
        <p:blipFill>
          <a:blip r:embed="rId7">
            <a:alphaModFix/>
          </a:blip>
          <a:stretch>
            <a:fillRect/>
          </a:stretch>
        </p:blipFill>
        <p:spPr>
          <a:xfrm>
            <a:off x="4995500" y="1464312"/>
            <a:ext cx="3453450" cy="307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9"/>
          <p:cNvSpPr txBox="1"/>
          <p:nvPr>
            <p:ph type="title"/>
          </p:nvPr>
        </p:nvSpPr>
        <p:spPr>
          <a:xfrm>
            <a:off x="628650" y="273850"/>
            <a:ext cx="8515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Bayes Rule: Naïve Bayes</a:t>
            </a:r>
            <a:endParaRPr/>
          </a:p>
        </p:txBody>
      </p:sp>
      <p:sp>
        <p:nvSpPr>
          <p:cNvPr id="964" name="Google Shape;964;p39"/>
          <p:cNvSpPr txBox="1"/>
          <p:nvPr>
            <p:ph idx="1" type="body"/>
          </p:nvPr>
        </p:nvSpPr>
        <p:spPr>
          <a:xfrm>
            <a:off x="495525" y="1369225"/>
            <a:ext cx="4019400" cy="3263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zh-HK">
                <a:solidFill>
                  <a:srgbClr val="111111"/>
                </a:solidFill>
                <a:highlight>
                  <a:srgbClr val="FFFFFF"/>
                </a:highlight>
              </a:rPr>
              <a:t>A family of algorithms based on Bayes' Theorem, widely used for their simplicity and efficiency in machine learning, assuming:</a:t>
            </a:r>
            <a:endParaRPr/>
          </a:p>
          <a:p>
            <a:pPr indent="-171450" lvl="0" marL="177800" rtl="0" algn="l">
              <a:lnSpc>
                <a:spcPct val="100000"/>
              </a:lnSpc>
              <a:spcBef>
                <a:spcPts val="0"/>
              </a:spcBef>
              <a:spcAft>
                <a:spcPts val="0"/>
              </a:spcAft>
              <a:buSzPts val="1300"/>
              <a:buChar char="●"/>
            </a:pPr>
            <a:r>
              <a:rPr lang="zh-HK"/>
              <a:t>Feature independence: The features of the data are conditionally independent of each other, given the class label.</a:t>
            </a:r>
            <a:endParaRPr/>
          </a:p>
          <a:p>
            <a:pPr indent="-171450" lvl="0" marL="177800" rtl="0" algn="l">
              <a:lnSpc>
                <a:spcPct val="100000"/>
              </a:lnSpc>
              <a:spcBef>
                <a:spcPts val="0"/>
              </a:spcBef>
              <a:spcAft>
                <a:spcPts val="0"/>
              </a:spcAft>
              <a:buSzPts val="1300"/>
              <a:buChar char="●"/>
            </a:pPr>
            <a:r>
              <a:rPr lang="zh-HK"/>
              <a:t>Continuous features are normally distributed: If a feature is continuous, then it is assumed to be normally distributed within each class.</a:t>
            </a:r>
            <a:endParaRPr/>
          </a:p>
          <a:p>
            <a:pPr indent="-171450" lvl="0" marL="177800" rtl="0" algn="l">
              <a:lnSpc>
                <a:spcPct val="100000"/>
              </a:lnSpc>
              <a:spcBef>
                <a:spcPts val="0"/>
              </a:spcBef>
              <a:spcAft>
                <a:spcPts val="0"/>
              </a:spcAft>
              <a:buSzPts val="1300"/>
              <a:buChar char="●"/>
            </a:pPr>
            <a:r>
              <a:rPr lang="zh-HK"/>
              <a:t>Discrete features have multinomial distributions: If a feature is discrete, then it is assumed to have a multinomial distribution within each class.</a:t>
            </a:r>
            <a:endParaRPr/>
          </a:p>
          <a:p>
            <a:pPr indent="-171450" lvl="0" marL="177800" rtl="0" algn="l">
              <a:lnSpc>
                <a:spcPct val="100000"/>
              </a:lnSpc>
              <a:spcBef>
                <a:spcPts val="0"/>
              </a:spcBef>
              <a:spcAft>
                <a:spcPts val="0"/>
              </a:spcAft>
              <a:buSzPts val="1300"/>
              <a:buChar char="●"/>
            </a:pPr>
            <a:r>
              <a:rPr lang="zh-HK"/>
              <a:t>Features are equally important: All features are assumed to contribute equally to the prediction of the class label.</a:t>
            </a:r>
            <a:endParaRPr/>
          </a:p>
          <a:p>
            <a:pPr indent="-171450" lvl="0" marL="177800" rtl="0" algn="l">
              <a:lnSpc>
                <a:spcPct val="100000"/>
              </a:lnSpc>
              <a:spcBef>
                <a:spcPts val="0"/>
              </a:spcBef>
              <a:spcAft>
                <a:spcPts val="0"/>
              </a:spcAft>
              <a:buSzPts val="1300"/>
              <a:buChar char="●"/>
            </a:pPr>
            <a:r>
              <a:rPr lang="zh-HK"/>
              <a:t>No missing data: The data should not contain any missing values.</a:t>
            </a:r>
            <a:endParaRPr/>
          </a:p>
        </p:txBody>
      </p:sp>
      <p:pic>
        <p:nvPicPr>
          <p:cNvPr id="965" name="Google Shape;965;p39"/>
          <p:cNvPicPr preferRelativeResize="0"/>
          <p:nvPr/>
        </p:nvPicPr>
        <p:blipFill rotWithShape="1">
          <a:blip r:embed="rId3">
            <a:alphaModFix/>
          </a:blip>
          <a:srcRect b="0" l="0" r="0" t="0"/>
          <a:stretch/>
        </p:blipFill>
        <p:spPr>
          <a:xfrm>
            <a:off x="5124090" y="80801"/>
            <a:ext cx="3920706" cy="429977"/>
          </a:xfrm>
          <a:prstGeom prst="rect">
            <a:avLst/>
          </a:prstGeom>
          <a:noFill/>
          <a:ln>
            <a:noFill/>
          </a:ln>
        </p:spPr>
      </p:pic>
      <p:pic>
        <p:nvPicPr>
          <p:cNvPr id="966" name="Google Shape;966;p39"/>
          <p:cNvPicPr preferRelativeResize="0"/>
          <p:nvPr/>
        </p:nvPicPr>
        <p:blipFill>
          <a:blip r:embed="rId4">
            <a:alphaModFix/>
          </a:blip>
          <a:stretch>
            <a:fillRect/>
          </a:stretch>
        </p:blipFill>
        <p:spPr>
          <a:xfrm>
            <a:off x="4476751" y="1460614"/>
            <a:ext cx="4667249" cy="25592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40"/>
          <p:cNvSpPr txBox="1"/>
          <p:nvPr>
            <p:ph type="title"/>
          </p:nvPr>
        </p:nvSpPr>
        <p:spPr>
          <a:xfrm>
            <a:off x="188275" y="283750"/>
            <a:ext cx="9246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Linear Discriminant Analysis (LDA)</a:t>
            </a:r>
            <a:endParaRPr/>
          </a:p>
        </p:txBody>
      </p:sp>
      <p:sp>
        <p:nvSpPr>
          <p:cNvPr id="972" name="Google Shape;972;p4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SzPts val="2100"/>
              <a:buChar char="●"/>
            </a:pPr>
            <a:r>
              <a:rPr lang="zh-HK" sz="1350">
                <a:solidFill>
                  <a:srgbClr val="273239"/>
                </a:solidFill>
                <a:highlight>
                  <a:srgbClr val="FFFFFF"/>
                </a:highlight>
                <a:latin typeface="Nunito"/>
                <a:ea typeface="Nunito"/>
                <a:cs typeface="Nunito"/>
                <a:sym typeface="Nunito"/>
              </a:rPr>
              <a:t>A </a:t>
            </a:r>
            <a:r>
              <a:rPr lang="zh-HK" sz="1350">
                <a:solidFill>
                  <a:srgbClr val="273239"/>
                </a:solidFill>
                <a:highlight>
                  <a:srgbClr val="FFFFFF"/>
                </a:highlight>
                <a:uFill>
                  <a:noFill/>
                </a:uFill>
                <a:latin typeface="Nunito"/>
                <a:ea typeface="Nunito"/>
                <a:cs typeface="Nunito"/>
                <a:sym typeface="Nunito"/>
                <a:hlinkClick r:id="rId3">
                  <a:extLst>
                    <a:ext uri="{A12FA001-AC4F-418D-AE19-62706E023703}">
                      <ahyp:hlinkClr val="tx"/>
                    </a:ext>
                  </a:extLst>
                </a:hlinkClick>
              </a:rPr>
              <a:t>dimensionality reduction</a:t>
            </a:r>
            <a:r>
              <a:rPr lang="zh-HK" sz="1350">
                <a:solidFill>
                  <a:srgbClr val="273239"/>
                </a:solidFill>
                <a:highlight>
                  <a:srgbClr val="FFFFFF"/>
                </a:highlight>
                <a:latin typeface="Nunito"/>
                <a:ea typeface="Nunito"/>
                <a:cs typeface="Nunito"/>
                <a:sym typeface="Nunito"/>
              </a:rPr>
              <a:t> technique primarily utilized in </a:t>
            </a:r>
            <a:r>
              <a:rPr lang="zh-HK" sz="1350">
                <a:solidFill>
                  <a:srgbClr val="273239"/>
                </a:solidFill>
                <a:highlight>
                  <a:srgbClr val="FFFFFF"/>
                </a:highlight>
                <a:uFill>
                  <a:noFill/>
                </a:uFill>
                <a:latin typeface="Nunito"/>
                <a:ea typeface="Nunito"/>
                <a:cs typeface="Nunito"/>
                <a:sym typeface="Nunito"/>
                <a:hlinkClick r:id="rId4">
                  <a:extLst>
                    <a:ext uri="{A12FA001-AC4F-418D-AE19-62706E023703}">
                      <ahyp:hlinkClr val="tx"/>
                    </a:ext>
                  </a:extLst>
                </a:hlinkClick>
              </a:rPr>
              <a:t>supervised</a:t>
            </a:r>
            <a:r>
              <a:rPr lang="zh-HK" sz="1350">
                <a:solidFill>
                  <a:srgbClr val="273239"/>
                </a:solidFill>
                <a:highlight>
                  <a:srgbClr val="FFFFFF"/>
                </a:highlight>
                <a:latin typeface="Nunito"/>
                <a:ea typeface="Nunito"/>
                <a:cs typeface="Nunito"/>
                <a:sym typeface="Nunito"/>
              </a:rPr>
              <a:t> </a:t>
            </a:r>
            <a:r>
              <a:rPr lang="zh-HK" sz="1350">
                <a:solidFill>
                  <a:srgbClr val="273239"/>
                </a:solidFill>
                <a:highlight>
                  <a:srgbClr val="FFFFFF"/>
                </a:highlight>
                <a:uFill>
                  <a:noFill/>
                </a:uFill>
                <a:latin typeface="Nunito"/>
                <a:ea typeface="Nunito"/>
                <a:cs typeface="Nunito"/>
                <a:sym typeface="Nunito"/>
                <a:hlinkClick r:id="rId5">
                  <a:extLst>
                    <a:ext uri="{A12FA001-AC4F-418D-AE19-62706E023703}">
                      <ahyp:hlinkClr val="tx"/>
                    </a:ext>
                  </a:extLst>
                </a:hlinkClick>
              </a:rPr>
              <a:t>classification</a:t>
            </a:r>
            <a:r>
              <a:rPr lang="zh-HK" sz="1350">
                <a:solidFill>
                  <a:srgbClr val="273239"/>
                </a:solidFill>
                <a:highlight>
                  <a:srgbClr val="FFFFFF"/>
                </a:highlight>
                <a:latin typeface="Nunito"/>
                <a:ea typeface="Nunito"/>
                <a:cs typeface="Nunito"/>
                <a:sym typeface="Nunito"/>
              </a:rPr>
              <a:t> problems. It facilitates the modeling of distinctions between groups, effectively separating two or more classes.</a:t>
            </a:r>
            <a:endParaRPr sz="1350">
              <a:solidFill>
                <a:srgbClr val="273239"/>
              </a:solidFill>
              <a:highlight>
                <a:srgbClr val="FFFFFF"/>
              </a:highlight>
              <a:latin typeface="Nunito"/>
              <a:ea typeface="Nunito"/>
              <a:cs typeface="Nunito"/>
              <a:sym typeface="Nunito"/>
            </a:endParaRPr>
          </a:p>
          <a:p>
            <a:pPr indent="-171450" lvl="0" marL="177800" marR="0" rtl="0" algn="l">
              <a:lnSpc>
                <a:spcPct val="90000"/>
              </a:lnSpc>
              <a:spcBef>
                <a:spcPts val="0"/>
              </a:spcBef>
              <a:spcAft>
                <a:spcPts val="0"/>
              </a:spcAft>
              <a:buSzPts val="2100"/>
              <a:buChar char="●"/>
            </a:pPr>
            <a:r>
              <a:rPr lang="zh-HK" sz="1350">
                <a:solidFill>
                  <a:srgbClr val="273239"/>
                </a:solidFill>
                <a:highlight>
                  <a:srgbClr val="FFFFFF"/>
                </a:highlight>
                <a:latin typeface="Nunito"/>
                <a:ea typeface="Nunito"/>
                <a:cs typeface="Nunito"/>
                <a:sym typeface="Nunito"/>
              </a:rPr>
              <a:t>LDA assumes that the data has a Gaussian distribution and that the covariance matrices of the different classes are equal.</a:t>
            </a:r>
            <a:endParaRPr sz="1350">
              <a:solidFill>
                <a:srgbClr val="273239"/>
              </a:solidFill>
              <a:highlight>
                <a:srgbClr val="FFFFFF"/>
              </a:highlight>
              <a:latin typeface="Nunito"/>
              <a:ea typeface="Nunito"/>
              <a:cs typeface="Nunito"/>
              <a:sym typeface="Nunito"/>
            </a:endParaRPr>
          </a:p>
          <a:p>
            <a:pPr indent="-171450" lvl="0" marL="177800" marR="0" rtl="0" algn="l">
              <a:lnSpc>
                <a:spcPct val="90000"/>
              </a:lnSpc>
              <a:spcBef>
                <a:spcPts val="0"/>
              </a:spcBef>
              <a:spcAft>
                <a:spcPts val="0"/>
              </a:spcAft>
              <a:buSzPts val="2100"/>
              <a:buChar char="●"/>
            </a:pPr>
            <a:r>
              <a:rPr lang="zh-HK" sz="1350">
                <a:solidFill>
                  <a:srgbClr val="273239"/>
                </a:solidFill>
                <a:highlight>
                  <a:srgbClr val="FFFFFF"/>
                </a:highlight>
                <a:latin typeface="Nunito"/>
                <a:ea typeface="Nunito"/>
                <a:cs typeface="Nunito"/>
                <a:sym typeface="Nunito"/>
              </a:rPr>
              <a:t>It also assumes that the data is linearly separable, meaning that a linear decision boundary can accurately classify the different classes.</a:t>
            </a:r>
            <a:endParaRPr sz="1350">
              <a:solidFill>
                <a:srgbClr val="273239"/>
              </a:solidFill>
              <a:highlight>
                <a:srgbClr val="FFFFFF"/>
              </a:highlight>
              <a:latin typeface="Nunito"/>
              <a:ea typeface="Nunito"/>
              <a:cs typeface="Nunito"/>
              <a:sym typeface="Nunito"/>
            </a:endParaRPr>
          </a:p>
        </p:txBody>
      </p:sp>
      <p:pic>
        <p:nvPicPr>
          <p:cNvPr id="973" name="Google Shape;973;p40"/>
          <p:cNvPicPr preferRelativeResize="0"/>
          <p:nvPr/>
        </p:nvPicPr>
        <p:blipFill>
          <a:blip r:embed="rId6">
            <a:alphaModFix/>
          </a:blip>
          <a:stretch>
            <a:fillRect/>
          </a:stretch>
        </p:blipFill>
        <p:spPr>
          <a:xfrm>
            <a:off x="4617700" y="1514941"/>
            <a:ext cx="4324352" cy="21136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41"/>
          <p:cNvSpPr txBox="1"/>
          <p:nvPr>
            <p:ph type="title"/>
          </p:nvPr>
        </p:nvSpPr>
        <p:spPr>
          <a:xfrm>
            <a:off x="628650" y="273850"/>
            <a:ext cx="8786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Support Vector Machine (SVM)</a:t>
            </a:r>
            <a:endParaRPr/>
          </a:p>
        </p:txBody>
      </p:sp>
      <p:sp>
        <p:nvSpPr>
          <p:cNvPr id="979" name="Google Shape;979;p41"/>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1200"/>
              </a:spcAft>
              <a:buClr>
                <a:schemeClr val="dk1"/>
              </a:buClr>
              <a:buSzPts val="2100"/>
              <a:buChar char="●"/>
            </a:pPr>
            <a:r>
              <a:rPr lang="zh-HK" sz="1350">
                <a:solidFill>
                  <a:srgbClr val="273239"/>
                </a:solidFill>
                <a:highlight>
                  <a:srgbClr val="FFFFFF"/>
                </a:highlight>
                <a:latin typeface="Nunito"/>
                <a:ea typeface="Nunito"/>
                <a:cs typeface="Nunito"/>
                <a:sym typeface="Nunito"/>
              </a:rPr>
              <a:t>The primary objective of the SVM algorithm is to identify the optimal hyperplane in an N-dimensional space that can effectively separate data points into different classes in the feature space. The algorithm ensures that the margin between the closest points of different classes, known as support vectors, is maximized.</a:t>
            </a:r>
            <a:endParaRPr sz="1350">
              <a:solidFill>
                <a:srgbClr val="273239"/>
              </a:solidFill>
              <a:highlight>
                <a:srgbClr val="FFFFFF"/>
              </a:highlight>
              <a:latin typeface="Nunito"/>
              <a:ea typeface="Nunito"/>
              <a:cs typeface="Nunito"/>
              <a:sym typeface="Nunito"/>
            </a:endParaRPr>
          </a:p>
        </p:txBody>
      </p:sp>
      <p:pic>
        <p:nvPicPr>
          <p:cNvPr id="980" name="Google Shape;980;p41"/>
          <p:cNvPicPr preferRelativeResize="0"/>
          <p:nvPr/>
        </p:nvPicPr>
        <p:blipFill>
          <a:blip r:embed="rId3">
            <a:alphaModFix/>
          </a:blip>
          <a:stretch>
            <a:fillRect/>
          </a:stretch>
        </p:blipFill>
        <p:spPr>
          <a:xfrm>
            <a:off x="4571998" y="1268025"/>
            <a:ext cx="4200200" cy="298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Decision Tree</a:t>
            </a:r>
            <a:endParaRPr/>
          </a:p>
        </p:txBody>
      </p:sp>
      <p:sp>
        <p:nvSpPr>
          <p:cNvPr id="986" name="Google Shape;986;p42"/>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1200"/>
              </a:spcAft>
              <a:buClr>
                <a:schemeClr val="dk1"/>
              </a:buClr>
              <a:buSzPts val="2100"/>
              <a:buChar char="●"/>
            </a:pPr>
            <a:r>
              <a:rPr lang="zh-HK" sz="1350">
                <a:solidFill>
                  <a:srgbClr val="273239"/>
                </a:solidFill>
                <a:highlight>
                  <a:srgbClr val="FFFFFF"/>
                </a:highlight>
                <a:latin typeface="Nunito"/>
                <a:ea typeface="Nunito"/>
                <a:cs typeface="Nunito"/>
                <a:sym typeface="Nunito"/>
              </a:rPr>
              <a:t>A decision tree is a flowchart-like structure used to make decisions or predictions. It consists of nodes representing decisions or tests on attributes, branches representing the outcome of these decisions, and leaf nodes representing final outcomes or predictions. Each internal node corresponds to a test on an attribute, each branch corresponds to the result of the test, and each leaf node corresponds to a class label or a continuous value.</a:t>
            </a:r>
            <a:endParaRPr/>
          </a:p>
        </p:txBody>
      </p:sp>
      <p:pic>
        <p:nvPicPr>
          <p:cNvPr id="987" name="Google Shape;987;p42"/>
          <p:cNvPicPr preferRelativeResize="0"/>
          <p:nvPr/>
        </p:nvPicPr>
        <p:blipFill>
          <a:blip r:embed="rId3">
            <a:alphaModFix/>
          </a:blip>
          <a:stretch>
            <a:fillRect/>
          </a:stretch>
        </p:blipFill>
        <p:spPr>
          <a:xfrm>
            <a:off x="4572000" y="1311416"/>
            <a:ext cx="4324349" cy="24324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K-Nearest Neighbors</a:t>
            </a:r>
            <a:endParaRPr/>
          </a:p>
        </p:txBody>
      </p:sp>
      <p:sp>
        <p:nvSpPr>
          <p:cNvPr id="993" name="Google Shape;993;p4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lnSpcReduction="20000"/>
          </a:bodyPr>
          <a:lstStyle/>
          <a:p>
            <a:pPr indent="-222250" lvl="0" marL="177800" marR="0" rtl="0" algn="l">
              <a:lnSpc>
                <a:spcPct val="115000"/>
              </a:lnSpc>
              <a:spcBef>
                <a:spcPts val="0"/>
              </a:spcBef>
              <a:spcAft>
                <a:spcPts val="0"/>
              </a:spcAft>
              <a:buSzPts val="2100"/>
              <a:buChar char="●"/>
            </a:pPr>
            <a:r>
              <a:rPr lang="zh-HK" sz="1350">
                <a:solidFill>
                  <a:srgbClr val="273239"/>
                </a:solidFill>
                <a:highlight>
                  <a:srgbClr val="FFFFFF"/>
                </a:highlight>
                <a:latin typeface="Nunito"/>
                <a:ea typeface="Nunito"/>
                <a:cs typeface="Nunito"/>
                <a:sym typeface="Nunito"/>
              </a:rPr>
              <a:t>K-Nearest Neighbors (</a:t>
            </a:r>
            <a:r>
              <a:rPr lang="zh-HK" sz="1350">
                <a:solidFill>
                  <a:srgbClr val="273239"/>
                </a:solidFill>
                <a:highlight>
                  <a:srgbClr val="FFFFFF"/>
                </a:highlight>
                <a:latin typeface="Nunito"/>
                <a:ea typeface="Nunito"/>
                <a:cs typeface="Nunito"/>
                <a:sym typeface="Nunito"/>
              </a:rPr>
              <a:t>KNN) is one of the most basic yet essential classification algorithms in machine learning. It belongs to the </a:t>
            </a:r>
            <a:r>
              <a:rPr lang="zh-HK" sz="1350">
                <a:solidFill>
                  <a:srgbClr val="273239"/>
                </a:solidFill>
                <a:highlight>
                  <a:srgbClr val="FFFFFF"/>
                </a:highlight>
                <a:uFill>
                  <a:noFill/>
                </a:uFill>
                <a:latin typeface="Nunito"/>
                <a:ea typeface="Nunito"/>
                <a:cs typeface="Nunito"/>
                <a:sym typeface="Nunito"/>
                <a:hlinkClick r:id="rId3">
                  <a:extLst>
                    <a:ext uri="{A12FA001-AC4F-418D-AE19-62706E023703}">
                      <ahyp:hlinkClr val="tx"/>
                    </a:ext>
                  </a:extLst>
                </a:hlinkClick>
              </a:rPr>
              <a:t>supervised learning</a:t>
            </a:r>
            <a:r>
              <a:rPr lang="zh-HK" sz="1350">
                <a:solidFill>
                  <a:srgbClr val="273239"/>
                </a:solidFill>
                <a:highlight>
                  <a:srgbClr val="FFFFFF"/>
                </a:highlight>
                <a:latin typeface="Nunito"/>
                <a:ea typeface="Nunito"/>
                <a:cs typeface="Nunito"/>
                <a:sym typeface="Nunito"/>
              </a:rPr>
              <a:t> domain and finds intense application in pattern recognition, </a:t>
            </a:r>
            <a:r>
              <a:rPr lang="zh-HK" sz="1350">
                <a:solidFill>
                  <a:srgbClr val="273239"/>
                </a:solidFill>
                <a:highlight>
                  <a:srgbClr val="FFFFFF"/>
                </a:highlight>
                <a:uFill>
                  <a:noFill/>
                </a:uFill>
                <a:latin typeface="Nunito"/>
                <a:ea typeface="Nunito"/>
                <a:cs typeface="Nunito"/>
                <a:sym typeface="Nunito"/>
                <a:hlinkClick r:id="rId4">
                  <a:extLst>
                    <a:ext uri="{A12FA001-AC4F-418D-AE19-62706E023703}">
                      <ahyp:hlinkClr val="tx"/>
                    </a:ext>
                  </a:extLst>
                </a:hlinkClick>
              </a:rPr>
              <a:t>data mining</a:t>
            </a:r>
            <a:r>
              <a:rPr lang="zh-HK" sz="1350">
                <a:solidFill>
                  <a:srgbClr val="273239"/>
                </a:solidFill>
                <a:highlight>
                  <a:srgbClr val="FFFFFF"/>
                </a:highlight>
                <a:latin typeface="Nunito"/>
                <a:ea typeface="Nunito"/>
                <a:cs typeface="Nunito"/>
                <a:sym typeface="Nunito"/>
              </a:rPr>
              <a:t>, and intrusion detection.</a:t>
            </a:r>
            <a:endParaRPr sz="1350">
              <a:solidFill>
                <a:srgbClr val="273239"/>
              </a:solidFill>
              <a:highlight>
                <a:srgbClr val="FFFFFF"/>
              </a:highlight>
              <a:latin typeface="Nunito"/>
              <a:ea typeface="Nunito"/>
              <a:cs typeface="Nunito"/>
              <a:sym typeface="Nunito"/>
            </a:endParaRPr>
          </a:p>
          <a:p>
            <a:pPr indent="-222250" lvl="0" marL="177800" marR="0" rtl="0" algn="l">
              <a:lnSpc>
                <a:spcPct val="115000"/>
              </a:lnSpc>
              <a:spcBef>
                <a:spcPts val="0"/>
              </a:spcBef>
              <a:spcAft>
                <a:spcPts val="0"/>
              </a:spcAft>
              <a:buSzPts val="2100"/>
              <a:buChar char="●"/>
            </a:pPr>
            <a:r>
              <a:rPr lang="zh-HK" sz="1350">
                <a:solidFill>
                  <a:srgbClr val="273239"/>
                </a:solidFill>
                <a:highlight>
                  <a:srgbClr val="FFFFFF"/>
                </a:highlight>
                <a:latin typeface="Nunito"/>
                <a:ea typeface="Nunito"/>
                <a:cs typeface="Nunito"/>
                <a:sym typeface="Nunito"/>
              </a:rPr>
              <a:t>It is widely disposable in real-life scenarios since it is non-parametric, meaning it does not make any underlying assumptions about the distribution of data (as opposed to other algorithms such as GMM, which assume a </a:t>
            </a:r>
            <a:r>
              <a:rPr lang="zh-HK" sz="1350">
                <a:solidFill>
                  <a:srgbClr val="273239"/>
                </a:solidFill>
                <a:highlight>
                  <a:srgbClr val="FFFFFF"/>
                </a:highlight>
                <a:uFill>
                  <a:noFill/>
                </a:uFill>
                <a:latin typeface="Nunito"/>
                <a:ea typeface="Nunito"/>
                <a:cs typeface="Nunito"/>
                <a:sym typeface="Nunito"/>
                <a:hlinkClick r:id="rId5">
                  <a:extLst>
                    <a:ext uri="{A12FA001-AC4F-418D-AE19-62706E023703}">
                      <ahyp:hlinkClr val="tx"/>
                    </a:ext>
                  </a:extLst>
                </a:hlinkClick>
              </a:rPr>
              <a:t>Gaussian distribution</a:t>
            </a:r>
            <a:r>
              <a:rPr lang="zh-HK" sz="1350">
                <a:solidFill>
                  <a:srgbClr val="273239"/>
                </a:solidFill>
                <a:highlight>
                  <a:srgbClr val="FFFFFF"/>
                </a:highlight>
                <a:latin typeface="Nunito"/>
                <a:ea typeface="Nunito"/>
                <a:cs typeface="Nunito"/>
                <a:sym typeface="Nunito"/>
              </a:rPr>
              <a:t> of the given data). We are given some prior data (also called training data), which classifies coordinates into groups identified by an attribute.</a:t>
            </a:r>
            <a:endParaRPr sz="1350">
              <a:solidFill>
                <a:srgbClr val="273239"/>
              </a:solidFill>
              <a:highlight>
                <a:srgbClr val="FFFFFF"/>
              </a:highlight>
              <a:latin typeface="Nunito"/>
              <a:ea typeface="Nunito"/>
              <a:cs typeface="Nunito"/>
              <a:sym typeface="Nunito"/>
            </a:endParaRPr>
          </a:p>
        </p:txBody>
      </p:sp>
      <p:pic>
        <p:nvPicPr>
          <p:cNvPr id="994" name="Google Shape;994;p43"/>
          <p:cNvPicPr preferRelativeResize="0"/>
          <p:nvPr/>
        </p:nvPicPr>
        <p:blipFill>
          <a:blip r:embed="rId6">
            <a:alphaModFix/>
          </a:blip>
          <a:stretch>
            <a:fillRect/>
          </a:stretch>
        </p:blipFill>
        <p:spPr>
          <a:xfrm>
            <a:off x="4637525" y="1392025"/>
            <a:ext cx="4324350" cy="2691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457200" y="639288"/>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Fira Sans Extra Condensed SemiBold"/>
              <a:buNone/>
            </a:pPr>
            <a:r>
              <a:rPr lang="zh-HK" sz="3600">
                <a:latin typeface="Fira Sans Extra Condensed SemiBold"/>
                <a:ea typeface="Fira Sans Extra Condensed SemiBold"/>
                <a:cs typeface="Fira Sans Extra Condensed SemiBold"/>
                <a:sym typeface="Fira Sans Extra Condensed SemiBold"/>
              </a:rPr>
              <a:t>Part I : Introduction</a:t>
            </a:r>
            <a:endParaRPr/>
          </a:p>
        </p:txBody>
      </p:sp>
      <p:grpSp>
        <p:nvGrpSpPr>
          <p:cNvPr id="303" name="Google Shape;303;p17"/>
          <p:cNvGrpSpPr/>
          <p:nvPr/>
        </p:nvGrpSpPr>
        <p:grpSpPr>
          <a:xfrm>
            <a:off x="339361" y="1647920"/>
            <a:ext cx="8119479" cy="3107163"/>
            <a:chOff x="1397225" y="1410350"/>
            <a:chExt cx="4786300" cy="2774500"/>
          </a:xfrm>
        </p:grpSpPr>
        <p:grpSp>
          <p:nvGrpSpPr>
            <p:cNvPr id="304" name="Google Shape;304;p17"/>
            <p:cNvGrpSpPr/>
            <p:nvPr/>
          </p:nvGrpSpPr>
          <p:grpSpPr>
            <a:xfrm>
              <a:off x="4293400" y="2574725"/>
              <a:ext cx="84425" cy="80100"/>
              <a:chOff x="4293400" y="2574725"/>
              <a:chExt cx="84425" cy="80100"/>
            </a:xfrm>
          </p:grpSpPr>
          <p:sp>
            <p:nvSpPr>
              <p:cNvPr id="305" name="Google Shape;305;p1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1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07" name="Google Shape;307;p17"/>
            <p:cNvGrpSpPr/>
            <p:nvPr/>
          </p:nvGrpSpPr>
          <p:grpSpPr>
            <a:xfrm>
              <a:off x="4000175" y="1462675"/>
              <a:ext cx="1917275" cy="1140875"/>
              <a:chOff x="4000175" y="1462675"/>
              <a:chExt cx="1917275" cy="1140875"/>
            </a:xfrm>
          </p:grpSpPr>
          <p:sp>
            <p:nvSpPr>
              <p:cNvPr id="308" name="Google Shape;308;p1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9" name="Google Shape;309;p17"/>
              <p:cNvGrpSpPr/>
              <p:nvPr/>
            </p:nvGrpSpPr>
            <p:grpSpPr>
              <a:xfrm>
                <a:off x="4000175" y="1462675"/>
                <a:ext cx="1917275" cy="1140875"/>
                <a:chOff x="4000175" y="1462675"/>
                <a:chExt cx="1917275" cy="1140875"/>
              </a:xfrm>
            </p:grpSpPr>
            <p:sp>
              <p:nvSpPr>
                <p:cNvPr id="310" name="Google Shape;310;p1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1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1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1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1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1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16" name="Google Shape;316;p17"/>
            <p:cNvGrpSpPr/>
            <p:nvPr/>
          </p:nvGrpSpPr>
          <p:grpSpPr>
            <a:xfrm>
              <a:off x="3960625" y="2587825"/>
              <a:ext cx="94050" cy="104125"/>
              <a:chOff x="3960625" y="2587825"/>
              <a:chExt cx="94050" cy="104125"/>
            </a:xfrm>
          </p:grpSpPr>
          <p:sp>
            <p:nvSpPr>
              <p:cNvPr id="317" name="Google Shape;317;p1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1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9" name="Google Shape;319;p17"/>
            <p:cNvGrpSpPr/>
            <p:nvPr/>
          </p:nvGrpSpPr>
          <p:grpSpPr>
            <a:xfrm>
              <a:off x="3765350" y="2500900"/>
              <a:ext cx="173600" cy="187925"/>
              <a:chOff x="3765350" y="2500900"/>
              <a:chExt cx="173600" cy="187925"/>
            </a:xfrm>
          </p:grpSpPr>
          <p:sp>
            <p:nvSpPr>
              <p:cNvPr id="320" name="Google Shape;320;p1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1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1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1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1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1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26" name="Google Shape;326;p17"/>
            <p:cNvGrpSpPr/>
            <p:nvPr/>
          </p:nvGrpSpPr>
          <p:grpSpPr>
            <a:xfrm>
              <a:off x="3750475" y="2481850"/>
              <a:ext cx="85125" cy="51800"/>
              <a:chOff x="3750475" y="2481850"/>
              <a:chExt cx="85125" cy="51800"/>
            </a:xfrm>
          </p:grpSpPr>
          <p:sp>
            <p:nvSpPr>
              <p:cNvPr id="327" name="Google Shape;327;p1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1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29" name="Google Shape;329;p17"/>
            <p:cNvGrpSpPr/>
            <p:nvPr/>
          </p:nvGrpSpPr>
          <p:grpSpPr>
            <a:xfrm>
              <a:off x="3627175" y="2432450"/>
              <a:ext cx="172100" cy="169075"/>
              <a:chOff x="3627175" y="2432450"/>
              <a:chExt cx="172100" cy="169075"/>
            </a:xfrm>
          </p:grpSpPr>
          <p:sp>
            <p:nvSpPr>
              <p:cNvPr id="330" name="Google Shape;330;p1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1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1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33" name="Google Shape;333;p17"/>
            <p:cNvGrpSpPr/>
            <p:nvPr/>
          </p:nvGrpSpPr>
          <p:grpSpPr>
            <a:xfrm>
              <a:off x="3561536" y="2585450"/>
              <a:ext cx="61539" cy="99045"/>
              <a:chOff x="3561536" y="2585450"/>
              <a:chExt cx="61539" cy="99045"/>
            </a:xfrm>
          </p:grpSpPr>
          <p:sp>
            <p:nvSpPr>
              <p:cNvPr id="334" name="Google Shape;334;p1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1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36" name="Google Shape;336;p17"/>
            <p:cNvGrpSpPr/>
            <p:nvPr/>
          </p:nvGrpSpPr>
          <p:grpSpPr>
            <a:xfrm>
              <a:off x="3906325" y="1984500"/>
              <a:ext cx="156075" cy="262825"/>
              <a:chOff x="3906325" y="1984500"/>
              <a:chExt cx="156075" cy="262825"/>
            </a:xfrm>
          </p:grpSpPr>
          <p:sp>
            <p:nvSpPr>
              <p:cNvPr id="337" name="Google Shape;337;p1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39" name="Google Shape;339;p17"/>
            <p:cNvGrpSpPr/>
            <p:nvPr/>
          </p:nvGrpSpPr>
          <p:grpSpPr>
            <a:xfrm>
              <a:off x="1397225" y="1637375"/>
              <a:ext cx="1401575" cy="1228250"/>
              <a:chOff x="1397225" y="1637375"/>
              <a:chExt cx="1401575" cy="1228250"/>
            </a:xfrm>
          </p:grpSpPr>
          <p:sp>
            <p:nvSpPr>
              <p:cNvPr id="340" name="Google Shape;340;p1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41" name="Google Shape;341;p17"/>
              <p:cNvGrpSpPr/>
              <p:nvPr/>
            </p:nvGrpSpPr>
            <p:grpSpPr>
              <a:xfrm>
                <a:off x="1397225" y="1637375"/>
                <a:ext cx="1398775" cy="1228250"/>
                <a:chOff x="1397225" y="1637375"/>
                <a:chExt cx="1398775" cy="1228250"/>
              </a:xfrm>
            </p:grpSpPr>
            <p:sp>
              <p:nvSpPr>
                <p:cNvPr id="342" name="Google Shape;342;p1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1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44" name="Google Shape;344;p17"/>
            <p:cNvGrpSpPr/>
            <p:nvPr/>
          </p:nvGrpSpPr>
          <p:grpSpPr>
            <a:xfrm>
              <a:off x="2605700" y="3152850"/>
              <a:ext cx="594125" cy="616250"/>
              <a:chOff x="2605700" y="3152850"/>
              <a:chExt cx="594125" cy="616250"/>
            </a:xfrm>
          </p:grpSpPr>
          <p:sp>
            <p:nvSpPr>
              <p:cNvPr id="345" name="Google Shape;345;p1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1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47" name="Google Shape;347;p17"/>
            <p:cNvGrpSpPr/>
            <p:nvPr/>
          </p:nvGrpSpPr>
          <p:grpSpPr>
            <a:xfrm>
              <a:off x="2680375" y="3423800"/>
              <a:ext cx="182975" cy="761050"/>
              <a:chOff x="2680375" y="3423800"/>
              <a:chExt cx="182975" cy="761050"/>
            </a:xfrm>
          </p:grpSpPr>
          <p:sp>
            <p:nvSpPr>
              <p:cNvPr id="348" name="Google Shape;348;p1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1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50" name="Google Shape;350;p17"/>
            <p:cNvGrpSpPr/>
            <p:nvPr/>
          </p:nvGrpSpPr>
          <p:grpSpPr>
            <a:xfrm>
              <a:off x="3918000" y="3561900"/>
              <a:ext cx="236225" cy="207100"/>
              <a:chOff x="3918000" y="3561900"/>
              <a:chExt cx="236225" cy="207100"/>
            </a:xfrm>
          </p:grpSpPr>
          <p:sp>
            <p:nvSpPr>
              <p:cNvPr id="351" name="Google Shape;351;p1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1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53" name="Google Shape;353;p17"/>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17"/>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17"/>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6" name="Google Shape;356;p17"/>
            <p:cNvGrpSpPr/>
            <p:nvPr/>
          </p:nvGrpSpPr>
          <p:grpSpPr>
            <a:xfrm>
              <a:off x="1922950" y="1410350"/>
              <a:ext cx="1252825" cy="1162875"/>
              <a:chOff x="1922950" y="1410350"/>
              <a:chExt cx="1252825" cy="1162875"/>
            </a:xfrm>
          </p:grpSpPr>
          <p:sp>
            <p:nvSpPr>
              <p:cNvPr id="357" name="Google Shape;357;p1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1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1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1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1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1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1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1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1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1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1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1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1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1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1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1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73" name="Google Shape;373;p17"/>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17"/>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17"/>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17"/>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7"/>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17"/>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17"/>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17"/>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17"/>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17"/>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17"/>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17"/>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17"/>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17"/>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17"/>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17"/>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7"/>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17"/>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17"/>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17"/>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17"/>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17"/>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95" name="Google Shape;395;p17"/>
            <p:cNvGrpSpPr/>
            <p:nvPr/>
          </p:nvGrpSpPr>
          <p:grpSpPr>
            <a:xfrm>
              <a:off x="2711750" y="3572300"/>
              <a:ext cx="230725" cy="598425"/>
              <a:chOff x="2711750" y="3572300"/>
              <a:chExt cx="230725" cy="598425"/>
            </a:xfrm>
          </p:grpSpPr>
          <p:sp>
            <p:nvSpPr>
              <p:cNvPr id="396" name="Google Shape;396;p1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1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98" name="Google Shape;398;p17"/>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99" name="Google Shape;399;p17"/>
            <p:cNvGrpSpPr/>
            <p:nvPr/>
          </p:nvGrpSpPr>
          <p:grpSpPr>
            <a:xfrm>
              <a:off x="3781475" y="1624825"/>
              <a:ext cx="153300" cy="166375"/>
              <a:chOff x="3781475" y="1624825"/>
              <a:chExt cx="153300" cy="166375"/>
            </a:xfrm>
          </p:grpSpPr>
          <p:sp>
            <p:nvSpPr>
              <p:cNvPr id="400" name="Google Shape;400;p1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1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1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1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04" name="Google Shape;404;p17"/>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17"/>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17"/>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17"/>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17"/>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17"/>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17"/>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11" name="Google Shape;411;p17"/>
            <p:cNvGrpSpPr/>
            <p:nvPr/>
          </p:nvGrpSpPr>
          <p:grpSpPr>
            <a:xfrm>
              <a:off x="5068275" y="3161675"/>
              <a:ext cx="664875" cy="222850"/>
              <a:chOff x="5068275" y="3161675"/>
              <a:chExt cx="664875" cy="222850"/>
            </a:xfrm>
          </p:grpSpPr>
          <p:sp>
            <p:nvSpPr>
              <p:cNvPr id="412" name="Google Shape;412;p1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1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1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1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6" name="Google Shape;416;p17"/>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17"/>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17"/>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17"/>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17"/>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17"/>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17"/>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17"/>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17"/>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17"/>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17"/>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17"/>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17"/>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17"/>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17"/>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17"/>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17"/>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17"/>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17"/>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17"/>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17"/>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17"/>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8" name="Google Shape;438;p17"/>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17"/>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17"/>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17"/>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17"/>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17"/>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17"/>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45" name="Google Shape;445;p17"/>
            <p:cNvGrpSpPr/>
            <p:nvPr/>
          </p:nvGrpSpPr>
          <p:grpSpPr>
            <a:xfrm>
              <a:off x="3586375" y="2281300"/>
              <a:ext cx="125025" cy="175275"/>
              <a:chOff x="3586375" y="2281300"/>
              <a:chExt cx="125025" cy="175275"/>
            </a:xfrm>
          </p:grpSpPr>
          <p:sp>
            <p:nvSpPr>
              <p:cNvPr id="446" name="Google Shape;446;p1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1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48" name="Google Shape;448;p17"/>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49" name="Google Shape;449;p17"/>
            <p:cNvGrpSpPr/>
            <p:nvPr/>
          </p:nvGrpSpPr>
          <p:grpSpPr>
            <a:xfrm>
              <a:off x="5298975" y="3412225"/>
              <a:ext cx="576450" cy="616225"/>
              <a:chOff x="5298975" y="3412225"/>
              <a:chExt cx="576450" cy="616225"/>
            </a:xfrm>
          </p:grpSpPr>
          <p:sp>
            <p:nvSpPr>
              <p:cNvPr id="450" name="Google Shape;450;p1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1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52" name="Google Shape;452;p17"/>
            <p:cNvGrpSpPr/>
            <p:nvPr/>
          </p:nvGrpSpPr>
          <p:grpSpPr>
            <a:xfrm>
              <a:off x="5952300" y="3852150"/>
              <a:ext cx="231225" cy="287200"/>
              <a:chOff x="5952300" y="3852150"/>
              <a:chExt cx="231225" cy="287200"/>
            </a:xfrm>
          </p:grpSpPr>
          <p:sp>
            <p:nvSpPr>
              <p:cNvPr id="453" name="Google Shape;453;p1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1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55" name="Google Shape;455;p17"/>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17"/>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17"/>
            <p:cNvSpPr/>
            <p:nvPr/>
          </p:nvSpPr>
          <p:spPr>
            <a:xfrm>
              <a:off x="5150925" y="2903250"/>
              <a:ext cx="1600" cy="2125"/>
            </a:xfrm>
            <a:custGeom>
              <a:rect b="b" l="l" r="r" t="t"/>
              <a:pathLst>
                <a:path extrusionOk="0" h="85" w="64">
                  <a:moveTo>
                    <a:pt x="63" y="85"/>
                  </a:moveTo>
                  <a:lnTo>
                    <a:pt x="1"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17"/>
            <p:cNvSpPr/>
            <p:nvPr/>
          </p:nvSpPr>
          <p:spPr>
            <a:xfrm>
              <a:off x="5134200" y="2918425"/>
              <a:ext cx="2625" cy="2650"/>
            </a:xfrm>
            <a:custGeom>
              <a:rect b="b" l="l" r="r" t="t"/>
              <a:pathLst>
                <a:path extrusionOk="0" h="106" w="105">
                  <a:moveTo>
                    <a:pt x="0" y="105"/>
                  </a:moveTo>
                  <a:lnTo>
                    <a:pt x="105" y="1"/>
                  </a:lnTo>
                  <a:lnTo>
                    <a:pt x="10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9" name="Google Shape;459;p17"/>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17"/>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17"/>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17"/>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63" name="Google Shape;463;p17"/>
            <p:cNvGrpSpPr/>
            <p:nvPr/>
          </p:nvGrpSpPr>
          <p:grpSpPr>
            <a:xfrm>
              <a:off x="4842300" y="3099950"/>
              <a:ext cx="31425" cy="59650"/>
              <a:chOff x="4842300" y="3099950"/>
              <a:chExt cx="31425" cy="59650"/>
            </a:xfrm>
          </p:grpSpPr>
          <p:sp>
            <p:nvSpPr>
              <p:cNvPr id="464" name="Google Shape;464;p1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1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1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1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68" name="Google Shape;468;p17"/>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17"/>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17"/>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17"/>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17"/>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17"/>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17"/>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17"/>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76" name="Google Shape;476;p17"/>
            <p:cNvGrpSpPr/>
            <p:nvPr/>
          </p:nvGrpSpPr>
          <p:grpSpPr>
            <a:xfrm>
              <a:off x="3866750" y="2520350"/>
              <a:ext cx="78475" cy="60700"/>
              <a:chOff x="3866750" y="2520350"/>
              <a:chExt cx="78475" cy="60700"/>
            </a:xfrm>
          </p:grpSpPr>
          <p:sp>
            <p:nvSpPr>
              <p:cNvPr id="477" name="Google Shape;477;p1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1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1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1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81" name="Google Shape;481;p17"/>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17"/>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p17"/>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p17"/>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17"/>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17"/>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17"/>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p17"/>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17"/>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17"/>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17"/>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17"/>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p17"/>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p17"/>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p17"/>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17"/>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17"/>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17"/>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17"/>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17"/>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17"/>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17"/>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17"/>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p17"/>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17"/>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17"/>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17"/>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17"/>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17"/>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17"/>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17"/>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p17"/>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3" name="Google Shape;513;p17"/>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4" name="Google Shape;514;p17"/>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5" name="Google Shape;515;p17"/>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17"/>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7" name="Google Shape;517;p17"/>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17"/>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9" name="Google Shape;519;p17"/>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0" name="Google Shape;520;p17"/>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p17"/>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17"/>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23" name="Google Shape;523;p17"/>
            <p:cNvGrpSpPr/>
            <p:nvPr/>
          </p:nvGrpSpPr>
          <p:grpSpPr>
            <a:xfrm>
              <a:off x="3450375" y="3038225"/>
              <a:ext cx="132875" cy="99400"/>
              <a:chOff x="3450375" y="3038225"/>
              <a:chExt cx="132875" cy="99400"/>
            </a:xfrm>
          </p:grpSpPr>
          <p:sp>
            <p:nvSpPr>
              <p:cNvPr id="524" name="Google Shape;524;p1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5" name="Google Shape;525;p1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26" name="Google Shape;526;p17"/>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17"/>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17"/>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17"/>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17"/>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1" name="Google Shape;531;p17"/>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17"/>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17"/>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17"/>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17"/>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17"/>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17"/>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17"/>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17"/>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17"/>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17"/>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17"/>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17"/>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17"/>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17"/>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17"/>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7" name="Google Shape;547;p17"/>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17"/>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17"/>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17"/>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17"/>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17"/>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17"/>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17"/>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17"/>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17"/>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17"/>
            <p:cNvSpPr/>
            <p:nvPr/>
          </p:nvSpPr>
          <p:spPr>
            <a:xfrm>
              <a:off x="4298825" y="2603000"/>
              <a:ext cx="2625" cy="2650"/>
            </a:xfrm>
            <a:custGeom>
              <a:rect b="b" l="l" r="r" t="t"/>
              <a:pathLst>
                <a:path extrusionOk="0" fill="none" h="106" w="105">
                  <a:moveTo>
                    <a:pt x="105" y="105"/>
                  </a:moveTo>
                  <a:lnTo>
                    <a:pt x="0" y="1"/>
                  </a:lnTo>
                </a:path>
              </a:pathLst>
            </a:custGeom>
            <a:solidFill>
              <a:schemeClr val="accent3"/>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17"/>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17"/>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17"/>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LSTM</a:t>
            </a:r>
            <a:endParaRPr/>
          </a:p>
        </p:txBody>
      </p:sp>
      <p:sp>
        <p:nvSpPr>
          <p:cNvPr id="1000" name="Google Shape;1000;p44"/>
          <p:cNvSpPr txBox="1"/>
          <p:nvPr>
            <p:ph idx="1" type="body"/>
          </p:nvPr>
        </p:nvSpPr>
        <p:spPr>
          <a:xfrm>
            <a:off x="628650" y="1369225"/>
            <a:ext cx="4059000" cy="3263400"/>
          </a:xfrm>
          <a:prstGeom prst="rect">
            <a:avLst/>
          </a:prstGeom>
          <a:noFill/>
          <a:ln>
            <a:noFill/>
          </a:ln>
        </p:spPr>
        <p:txBody>
          <a:bodyPr anchorCtr="0" anchor="t" bIns="34275" lIns="68575" spcFirstLastPara="1" rIns="68575" wrap="square" tIns="34275">
            <a:normAutofit fontScale="77500" lnSpcReduction="10000"/>
          </a:bodyPr>
          <a:lstStyle/>
          <a:p>
            <a:pPr indent="0" lvl="0" marL="0" rtl="0" algn="l">
              <a:lnSpc>
                <a:spcPct val="115000"/>
              </a:lnSpc>
              <a:spcBef>
                <a:spcPts val="0"/>
              </a:spcBef>
              <a:spcAft>
                <a:spcPts val="0"/>
              </a:spcAft>
              <a:buNone/>
            </a:pPr>
            <a:r>
              <a:rPr lang="zh-HK" sz="1350">
                <a:solidFill>
                  <a:srgbClr val="273239"/>
                </a:solidFill>
                <a:highlight>
                  <a:srgbClr val="FFFFFF"/>
                </a:highlight>
                <a:latin typeface="Nunito"/>
                <a:ea typeface="Nunito"/>
                <a:cs typeface="Nunito"/>
                <a:sym typeface="Nunito"/>
              </a:rPr>
              <a:t>LSTM networks are an extension of recurrent neural networks (RNNs) mainly introduced to handle situations where RNNs fail, especially in time series forecasting</a:t>
            </a:r>
            <a:endParaRPr sz="1350">
              <a:solidFill>
                <a:srgbClr val="273239"/>
              </a:solidFill>
              <a:highlight>
                <a:srgbClr val="FFFFFF"/>
              </a:highlight>
              <a:latin typeface="Nunito"/>
              <a:ea typeface="Nunito"/>
              <a:cs typeface="Nunito"/>
              <a:sym typeface="Nunito"/>
            </a:endParaRPr>
          </a:p>
          <a:p>
            <a:pPr indent="-295036" lvl="0" marL="457200" rtl="0" algn="l">
              <a:lnSpc>
                <a:spcPct val="158000"/>
              </a:lnSpc>
              <a:spcBef>
                <a:spcPts val="800"/>
              </a:spcBef>
              <a:spcAft>
                <a:spcPts val="0"/>
              </a:spcAft>
              <a:buSzPct val="100000"/>
              <a:buFont typeface="Nunito"/>
              <a:buChar char="●"/>
            </a:pPr>
            <a:r>
              <a:rPr lang="zh-HK" sz="1350">
                <a:solidFill>
                  <a:srgbClr val="273239"/>
                </a:solidFill>
                <a:highlight>
                  <a:srgbClr val="FFFFFF"/>
                </a:highlight>
              </a:rPr>
              <a:t>It fails to store information for a longer period of time. At times, a reference to certain information stored quite a long time ago is required to predict the current output. But RNNs are absolutely incapable of handling such “long-term dependencies”.</a:t>
            </a:r>
            <a:endParaRPr sz="1350">
              <a:solidFill>
                <a:srgbClr val="273239"/>
              </a:solidFill>
              <a:highlight>
                <a:srgbClr val="FFFFFF"/>
              </a:highlight>
              <a:latin typeface="Nunito"/>
              <a:ea typeface="Nunito"/>
              <a:cs typeface="Nunito"/>
              <a:sym typeface="Nunito"/>
            </a:endParaRPr>
          </a:p>
          <a:p>
            <a:pPr indent="-295036" lvl="0" marL="457200" rtl="0" algn="l">
              <a:lnSpc>
                <a:spcPct val="158000"/>
              </a:lnSpc>
              <a:spcBef>
                <a:spcPts val="0"/>
              </a:spcBef>
              <a:spcAft>
                <a:spcPts val="0"/>
              </a:spcAft>
              <a:buSzPct val="100000"/>
              <a:buFont typeface="Nunito"/>
              <a:buChar char="●"/>
            </a:pPr>
            <a:r>
              <a:rPr lang="zh-HK" sz="1350">
                <a:solidFill>
                  <a:srgbClr val="273239"/>
                </a:solidFill>
                <a:highlight>
                  <a:srgbClr val="FFFFFF"/>
                </a:highlight>
                <a:latin typeface="Nunito"/>
                <a:ea typeface="Nunito"/>
                <a:cs typeface="Nunito"/>
                <a:sym typeface="Nunito"/>
              </a:rPr>
              <a:t>There is no finer control over which part of the context needs to be carried forward and how much of the past needs to be ‘forgotten’. </a:t>
            </a:r>
            <a:endParaRPr sz="1350">
              <a:solidFill>
                <a:srgbClr val="273239"/>
              </a:solidFill>
              <a:highlight>
                <a:srgbClr val="FFFFFF"/>
              </a:highlight>
              <a:latin typeface="Nunito"/>
              <a:ea typeface="Nunito"/>
              <a:cs typeface="Nunito"/>
              <a:sym typeface="Nunito"/>
            </a:endParaRPr>
          </a:p>
          <a:p>
            <a:pPr indent="-295036" lvl="0" marL="457200" rtl="0" algn="l">
              <a:lnSpc>
                <a:spcPct val="158000"/>
              </a:lnSpc>
              <a:spcBef>
                <a:spcPts val="0"/>
              </a:spcBef>
              <a:spcAft>
                <a:spcPts val="0"/>
              </a:spcAft>
              <a:buSzPct val="100000"/>
              <a:buFont typeface="Nunito"/>
              <a:buChar char="●"/>
            </a:pPr>
            <a:r>
              <a:rPr lang="zh-HK" sz="1350">
                <a:solidFill>
                  <a:srgbClr val="273239"/>
                </a:solidFill>
                <a:highlight>
                  <a:srgbClr val="FFFFFF"/>
                </a:highlight>
                <a:latin typeface="Nunito"/>
                <a:ea typeface="Nunito"/>
                <a:cs typeface="Nunito"/>
                <a:sym typeface="Nunito"/>
              </a:rPr>
              <a:t>Other issues with RNNs are exploding and vanishing gradients (explained later) which occur during the training process of a network through backtracking. </a:t>
            </a:r>
            <a:endParaRPr sz="1350">
              <a:solidFill>
                <a:srgbClr val="273239"/>
              </a:solidFill>
              <a:highlight>
                <a:srgbClr val="FFFFFF"/>
              </a:highlight>
              <a:latin typeface="Nunito"/>
              <a:ea typeface="Nunito"/>
              <a:cs typeface="Nunito"/>
              <a:sym typeface="Nunito"/>
            </a:endParaRPr>
          </a:p>
        </p:txBody>
      </p:sp>
      <p:pic>
        <p:nvPicPr>
          <p:cNvPr id="1001" name="Google Shape;1001;p44"/>
          <p:cNvPicPr preferRelativeResize="0"/>
          <p:nvPr/>
        </p:nvPicPr>
        <p:blipFill>
          <a:blip r:embed="rId3">
            <a:alphaModFix/>
          </a:blip>
          <a:stretch>
            <a:fillRect/>
          </a:stretch>
        </p:blipFill>
        <p:spPr>
          <a:xfrm>
            <a:off x="4806550" y="1410938"/>
            <a:ext cx="4185049" cy="3179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5"/>
          <p:cNvSpPr txBox="1"/>
          <p:nvPr>
            <p:ph type="title"/>
          </p:nvPr>
        </p:nvSpPr>
        <p:spPr>
          <a:xfrm>
            <a:off x="457200" y="6985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800"/>
              <a:buFont typeface="Fira Sans Extra Condensed SemiBold"/>
              <a:buNone/>
            </a:pPr>
            <a:r>
              <a:rPr lang="zh-HK" sz="3600">
                <a:latin typeface="Fira Sans Extra Condensed SemiBold"/>
                <a:ea typeface="Fira Sans Extra Condensed SemiBold"/>
                <a:cs typeface="Fira Sans Extra Condensed SemiBold"/>
                <a:sym typeface="Fira Sans Extra Condensed SemiBold"/>
              </a:rPr>
              <a:t>Part III: Data Analysis</a:t>
            </a:r>
            <a:endParaRPr sz="3600">
              <a:latin typeface="Fira Sans Extra Condensed SemiBold"/>
              <a:ea typeface="Fira Sans Extra Condensed SemiBold"/>
              <a:cs typeface="Fira Sans Extra Condensed SemiBold"/>
              <a:sym typeface="Fira Sans Extra Condensed SemiBold"/>
            </a:endParaRPr>
          </a:p>
        </p:txBody>
      </p:sp>
      <p:grpSp>
        <p:nvGrpSpPr>
          <p:cNvPr id="1007" name="Google Shape;1007;p45"/>
          <p:cNvGrpSpPr/>
          <p:nvPr/>
        </p:nvGrpSpPr>
        <p:grpSpPr>
          <a:xfrm>
            <a:off x="362864" y="1405252"/>
            <a:ext cx="8229564" cy="3349931"/>
            <a:chOff x="1397225" y="1410350"/>
            <a:chExt cx="4786300" cy="2774500"/>
          </a:xfrm>
        </p:grpSpPr>
        <p:grpSp>
          <p:nvGrpSpPr>
            <p:cNvPr id="1008" name="Google Shape;1008;p45"/>
            <p:cNvGrpSpPr/>
            <p:nvPr/>
          </p:nvGrpSpPr>
          <p:grpSpPr>
            <a:xfrm>
              <a:off x="4293400" y="2574725"/>
              <a:ext cx="84425" cy="80100"/>
              <a:chOff x="4293400" y="2574725"/>
              <a:chExt cx="84425" cy="80100"/>
            </a:xfrm>
          </p:grpSpPr>
          <p:sp>
            <p:nvSpPr>
              <p:cNvPr id="1009" name="Google Shape;1009;p4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0" name="Google Shape;1010;p4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11" name="Google Shape;1011;p45"/>
            <p:cNvGrpSpPr/>
            <p:nvPr/>
          </p:nvGrpSpPr>
          <p:grpSpPr>
            <a:xfrm>
              <a:off x="4000175" y="1462675"/>
              <a:ext cx="1917275" cy="1140875"/>
              <a:chOff x="4000175" y="1462675"/>
              <a:chExt cx="1917275" cy="1140875"/>
            </a:xfrm>
          </p:grpSpPr>
          <p:sp>
            <p:nvSpPr>
              <p:cNvPr id="1012" name="Google Shape;1012;p4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13" name="Google Shape;1013;p45"/>
              <p:cNvGrpSpPr/>
              <p:nvPr/>
            </p:nvGrpSpPr>
            <p:grpSpPr>
              <a:xfrm>
                <a:off x="4000175" y="1462675"/>
                <a:ext cx="1917275" cy="1140875"/>
                <a:chOff x="4000175" y="1462675"/>
                <a:chExt cx="1917275" cy="1140875"/>
              </a:xfrm>
            </p:grpSpPr>
            <p:sp>
              <p:nvSpPr>
                <p:cNvPr id="1014" name="Google Shape;1014;p4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5" name="Google Shape;1015;p4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6" name="Google Shape;1016;p4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7" name="Google Shape;1017;p4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8" name="Google Shape;1018;p4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9" name="Google Shape;1019;p4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020" name="Google Shape;1020;p45"/>
            <p:cNvGrpSpPr/>
            <p:nvPr/>
          </p:nvGrpSpPr>
          <p:grpSpPr>
            <a:xfrm>
              <a:off x="3960625" y="2587825"/>
              <a:ext cx="94050" cy="104125"/>
              <a:chOff x="3960625" y="2587825"/>
              <a:chExt cx="94050" cy="104125"/>
            </a:xfrm>
          </p:grpSpPr>
          <p:sp>
            <p:nvSpPr>
              <p:cNvPr id="1021" name="Google Shape;1021;p4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2" name="Google Shape;1022;p4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23" name="Google Shape;1023;p45"/>
            <p:cNvGrpSpPr/>
            <p:nvPr/>
          </p:nvGrpSpPr>
          <p:grpSpPr>
            <a:xfrm>
              <a:off x="3765350" y="2500900"/>
              <a:ext cx="173600" cy="187925"/>
              <a:chOff x="3765350" y="2500900"/>
              <a:chExt cx="173600" cy="187925"/>
            </a:xfrm>
          </p:grpSpPr>
          <p:sp>
            <p:nvSpPr>
              <p:cNvPr id="1024" name="Google Shape;1024;p4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5" name="Google Shape;1025;p4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6" name="Google Shape;1026;p4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7" name="Google Shape;1027;p4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8" name="Google Shape;1028;p4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9" name="Google Shape;1029;p4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30" name="Google Shape;1030;p45"/>
            <p:cNvGrpSpPr/>
            <p:nvPr/>
          </p:nvGrpSpPr>
          <p:grpSpPr>
            <a:xfrm>
              <a:off x="3750475" y="2481850"/>
              <a:ext cx="85125" cy="51800"/>
              <a:chOff x="3750475" y="2481850"/>
              <a:chExt cx="85125" cy="51800"/>
            </a:xfrm>
          </p:grpSpPr>
          <p:sp>
            <p:nvSpPr>
              <p:cNvPr id="1031" name="Google Shape;1031;p4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2" name="Google Shape;1032;p4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33" name="Google Shape;1033;p45"/>
            <p:cNvGrpSpPr/>
            <p:nvPr/>
          </p:nvGrpSpPr>
          <p:grpSpPr>
            <a:xfrm>
              <a:off x="3627175" y="2432450"/>
              <a:ext cx="172100" cy="169075"/>
              <a:chOff x="3627175" y="2432450"/>
              <a:chExt cx="172100" cy="169075"/>
            </a:xfrm>
          </p:grpSpPr>
          <p:sp>
            <p:nvSpPr>
              <p:cNvPr id="1034" name="Google Shape;1034;p4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5" name="Google Shape;1035;p4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6" name="Google Shape;1036;p4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37" name="Google Shape;1037;p45"/>
            <p:cNvGrpSpPr/>
            <p:nvPr/>
          </p:nvGrpSpPr>
          <p:grpSpPr>
            <a:xfrm>
              <a:off x="3561536" y="2585450"/>
              <a:ext cx="61539" cy="99045"/>
              <a:chOff x="3561536" y="2585450"/>
              <a:chExt cx="61539" cy="99045"/>
            </a:xfrm>
          </p:grpSpPr>
          <p:sp>
            <p:nvSpPr>
              <p:cNvPr id="1038" name="Google Shape;1038;p4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9" name="Google Shape;1039;p4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40" name="Google Shape;1040;p45"/>
            <p:cNvGrpSpPr/>
            <p:nvPr/>
          </p:nvGrpSpPr>
          <p:grpSpPr>
            <a:xfrm>
              <a:off x="3906325" y="1984500"/>
              <a:ext cx="156075" cy="262825"/>
              <a:chOff x="3906325" y="1984500"/>
              <a:chExt cx="156075" cy="262825"/>
            </a:xfrm>
          </p:grpSpPr>
          <p:sp>
            <p:nvSpPr>
              <p:cNvPr id="1041" name="Google Shape;1041;p4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2" name="Google Shape;1042;p4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43" name="Google Shape;1043;p45"/>
            <p:cNvGrpSpPr/>
            <p:nvPr/>
          </p:nvGrpSpPr>
          <p:grpSpPr>
            <a:xfrm>
              <a:off x="1397225" y="1637375"/>
              <a:ext cx="1401575" cy="1228250"/>
              <a:chOff x="1397225" y="1637375"/>
              <a:chExt cx="1401575" cy="1228250"/>
            </a:xfrm>
          </p:grpSpPr>
          <p:sp>
            <p:nvSpPr>
              <p:cNvPr id="1044" name="Google Shape;1044;p4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45" name="Google Shape;1045;p45"/>
              <p:cNvGrpSpPr/>
              <p:nvPr/>
            </p:nvGrpSpPr>
            <p:grpSpPr>
              <a:xfrm>
                <a:off x="1397225" y="1637375"/>
                <a:ext cx="1398775" cy="1228250"/>
                <a:chOff x="1397225" y="1637375"/>
                <a:chExt cx="1398775" cy="1228250"/>
              </a:xfrm>
            </p:grpSpPr>
            <p:sp>
              <p:nvSpPr>
                <p:cNvPr id="1046" name="Google Shape;1046;p4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7" name="Google Shape;1047;p4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048" name="Google Shape;1048;p45"/>
            <p:cNvGrpSpPr/>
            <p:nvPr/>
          </p:nvGrpSpPr>
          <p:grpSpPr>
            <a:xfrm>
              <a:off x="2605700" y="3152850"/>
              <a:ext cx="594125" cy="616250"/>
              <a:chOff x="2605700" y="3152850"/>
              <a:chExt cx="594125" cy="616250"/>
            </a:xfrm>
          </p:grpSpPr>
          <p:sp>
            <p:nvSpPr>
              <p:cNvPr id="1049" name="Google Shape;1049;p4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0" name="Google Shape;1050;p4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51" name="Google Shape;1051;p45"/>
            <p:cNvGrpSpPr/>
            <p:nvPr/>
          </p:nvGrpSpPr>
          <p:grpSpPr>
            <a:xfrm>
              <a:off x="2680375" y="3423800"/>
              <a:ext cx="182975" cy="761050"/>
              <a:chOff x="2680375" y="3423800"/>
              <a:chExt cx="182975" cy="761050"/>
            </a:xfrm>
          </p:grpSpPr>
          <p:sp>
            <p:nvSpPr>
              <p:cNvPr id="1052" name="Google Shape;1052;p4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3" name="Google Shape;1053;p4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54" name="Google Shape;1054;p45"/>
            <p:cNvGrpSpPr/>
            <p:nvPr/>
          </p:nvGrpSpPr>
          <p:grpSpPr>
            <a:xfrm>
              <a:off x="3918000" y="3561900"/>
              <a:ext cx="236225" cy="207100"/>
              <a:chOff x="3918000" y="3561900"/>
              <a:chExt cx="236225" cy="207100"/>
            </a:xfrm>
          </p:grpSpPr>
          <p:sp>
            <p:nvSpPr>
              <p:cNvPr id="1055" name="Google Shape;1055;p4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6" name="Google Shape;1056;p4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57" name="Google Shape;1057;p45"/>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8" name="Google Shape;1058;p45"/>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9" name="Google Shape;1059;p45"/>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60" name="Google Shape;1060;p45"/>
            <p:cNvGrpSpPr/>
            <p:nvPr/>
          </p:nvGrpSpPr>
          <p:grpSpPr>
            <a:xfrm>
              <a:off x="1922950" y="1410350"/>
              <a:ext cx="1252825" cy="1162875"/>
              <a:chOff x="1922950" y="1410350"/>
              <a:chExt cx="1252825" cy="1162875"/>
            </a:xfrm>
          </p:grpSpPr>
          <p:sp>
            <p:nvSpPr>
              <p:cNvPr id="1061" name="Google Shape;1061;p4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2" name="Google Shape;1062;p4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3" name="Google Shape;1063;p4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4" name="Google Shape;1064;p4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5" name="Google Shape;1065;p4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6" name="Google Shape;1066;p4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7" name="Google Shape;1067;p4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8" name="Google Shape;1068;p4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9" name="Google Shape;1069;p4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0" name="Google Shape;1070;p4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1" name="Google Shape;1071;p4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2" name="Google Shape;1072;p4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3" name="Google Shape;1073;p4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4" name="Google Shape;1074;p4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5" name="Google Shape;1075;p4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6" name="Google Shape;1076;p4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77" name="Google Shape;1077;p45"/>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8" name="Google Shape;1078;p45"/>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9" name="Google Shape;1079;p45"/>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0" name="Google Shape;1080;p45"/>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1" name="Google Shape;1081;p45"/>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2" name="Google Shape;1082;p45"/>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3" name="Google Shape;1083;p45"/>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4" name="Google Shape;1084;p45"/>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5" name="Google Shape;1085;p45"/>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6" name="Google Shape;1086;p45"/>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7" name="Google Shape;1087;p45"/>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8" name="Google Shape;1088;p45"/>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9" name="Google Shape;1089;p45"/>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0" name="Google Shape;1090;p45"/>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1" name="Google Shape;1091;p45"/>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45"/>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3" name="Google Shape;1093;p45"/>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4" name="Google Shape;1094;p45"/>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5" name="Google Shape;1095;p45"/>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6" name="Google Shape;1096;p45"/>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 name="Google Shape;1097;p45"/>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 name="Google Shape;1098;p45"/>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99" name="Google Shape;1099;p45"/>
            <p:cNvGrpSpPr/>
            <p:nvPr/>
          </p:nvGrpSpPr>
          <p:grpSpPr>
            <a:xfrm>
              <a:off x="2711750" y="3572300"/>
              <a:ext cx="230725" cy="598425"/>
              <a:chOff x="2711750" y="3572300"/>
              <a:chExt cx="230725" cy="598425"/>
            </a:xfrm>
          </p:grpSpPr>
          <p:sp>
            <p:nvSpPr>
              <p:cNvPr id="1100" name="Google Shape;1100;p4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1" name="Google Shape;1101;p4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02" name="Google Shape;1102;p45"/>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03" name="Google Shape;1103;p45"/>
            <p:cNvGrpSpPr/>
            <p:nvPr/>
          </p:nvGrpSpPr>
          <p:grpSpPr>
            <a:xfrm>
              <a:off x="3781475" y="1624825"/>
              <a:ext cx="153300" cy="166375"/>
              <a:chOff x="3781475" y="1624825"/>
              <a:chExt cx="153300" cy="166375"/>
            </a:xfrm>
          </p:grpSpPr>
          <p:sp>
            <p:nvSpPr>
              <p:cNvPr id="1104" name="Google Shape;1104;p4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5" name="Google Shape;1105;p4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6" name="Google Shape;1106;p4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7" name="Google Shape;1107;p4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08" name="Google Shape;1108;p45"/>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9" name="Google Shape;1109;p45"/>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0" name="Google Shape;1110;p45"/>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1" name="Google Shape;1111;p45"/>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2" name="Google Shape;1112;p45"/>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3" name="Google Shape;1113;p45"/>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4" name="Google Shape;1114;p45"/>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15" name="Google Shape;1115;p45"/>
            <p:cNvGrpSpPr/>
            <p:nvPr/>
          </p:nvGrpSpPr>
          <p:grpSpPr>
            <a:xfrm>
              <a:off x="5068275" y="3161675"/>
              <a:ext cx="664875" cy="222850"/>
              <a:chOff x="5068275" y="3161675"/>
              <a:chExt cx="664875" cy="222850"/>
            </a:xfrm>
          </p:grpSpPr>
          <p:sp>
            <p:nvSpPr>
              <p:cNvPr id="1116" name="Google Shape;1116;p4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7" name="Google Shape;1117;p4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8" name="Google Shape;1118;p4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9" name="Google Shape;1119;p4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20" name="Google Shape;1120;p45"/>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1" name="Google Shape;1121;p45"/>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2" name="Google Shape;1122;p45"/>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3" name="Google Shape;1123;p45"/>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4" name="Google Shape;1124;p45"/>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5" name="Google Shape;1125;p45"/>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6" name="Google Shape;1126;p45"/>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7" name="Google Shape;1127;p45"/>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8" name="Google Shape;1128;p45"/>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9" name="Google Shape;1129;p45"/>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0" name="Google Shape;1130;p45"/>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1" name="Google Shape;1131;p45"/>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2" name="Google Shape;1132;p45"/>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3" name="Google Shape;1133;p45"/>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4" name="Google Shape;1134;p45"/>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5" name="Google Shape;1135;p45"/>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6" name="Google Shape;1136;p45"/>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7" name="Google Shape;1137;p45"/>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8" name="Google Shape;1138;p45"/>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9" name="Google Shape;1139;p45"/>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0" name="Google Shape;1140;p45"/>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1" name="Google Shape;1141;p45"/>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2" name="Google Shape;1142;p45"/>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3" name="Google Shape;1143;p45"/>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4" name="Google Shape;1144;p45"/>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5" name="Google Shape;1145;p45"/>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6" name="Google Shape;1146;p45"/>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45"/>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8" name="Google Shape;1148;p45"/>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49" name="Google Shape;1149;p45"/>
            <p:cNvGrpSpPr/>
            <p:nvPr/>
          </p:nvGrpSpPr>
          <p:grpSpPr>
            <a:xfrm>
              <a:off x="3586375" y="2281300"/>
              <a:ext cx="125025" cy="175275"/>
              <a:chOff x="3586375" y="2281300"/>
              <a:chExt cx="125025" cy="175275"/>
            </a:xfrm>
          </p:grpSpPr>
          <p:sp>
            <p:nvSpPr>
              <p:cNvPr id="1150" name="Google Shape;1150;p4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4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52" name="Google Shape;1152;p45"/>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53" name="Google Shape;1153;p45"/>
            <p:cNvGrpSpPr/>
            <p:nvPr/>
          </p:nvGrpSpPr>
          <p:grpSpPr>
            <a:xfrm>
              <a:off x="5298975" y="3412225"/>
              <a:ext cx="576450" cy="616225"/>
              <a:chOff x="5298975" y="3412225"/>
              <a:chExt cx="576450" cy="616225"/>
            </a:xfrm>
          </p:grpSpPr>
          <p:sp>
            <p:nvSpPr>
              <p:cNvPr id="1154" name="Google Shape;1154;p4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4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56" name="Google Shape;1156;p45"/>
            <p:cNvGrpSpPr/>
            <p:nvPr/>
          </p:nvGrpSpPr>
          <p:grpSpPr>
            <a:xfrm>
              <a:off x="5952300" y="3852150"/>
              <a:ext cx="231225" cy="287200"/>
              <a:chOff x="5952300" y="3852150"/>
              <a:chExt cx="231225" cy="287200"/>
            </a:xfrm>
          </p:grpSpPr>
          <p:sp>
            <p:nvSpPr>
              <p:cNvPr id="1157" name="Google Shape;1157;p4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4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59" name="Google Shape;1159;p45"/>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45"/>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45"/>
            <p:cNvSpPr/>
            <p:nvPr/>
          </p:nvSpPr>
          <p:spPr>
            <a:xfrm>
              <a:off x="5150925" y="2903250"/>
              <a:ext cx="1600" cy="2125"/>
            </a:xfrm>
            <a:custGeom>
              <a:rect b="b" l="l" r="r" t="t"/>
              <a:pathLst>
                <a:path extrusionOk="0" h="85" w="64">
                  <a:moveTo>
                    <a:pt x="63" y="85"/>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2" name="Google Shape;1162;p45"/>
            <p:cNvSpPr/>
            <p:nvPr/>
          </p:nvSpPr>
          <p:spPr>
            <a:xfrm>
              <a:off x="5134200" y="2918425"/>
              <a:ext cx="2625" cy="2650"/>
            </a:xfrm>
            <a:custGeom>
              <a:rect b="b" l="l" r="r" t="t"/>
              <a:pathLst>
                <a:path extrusionOk="0" h="106" w="105">
                  <a:moveTo>
                    <a:pt x="0" y="105"/>
                  </a:moveTo>
                  <a:lnTo>
                    <a:pt x="105" y="1"/>
                  </a:lnTo>
                  <a:lnTo>
                    <a:pt x="10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3" name="Google Shape;1163;p45"/>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4" name="Google Shape;1164;p45"/>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45"/>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45"/>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67" name="Google Shape;1167;p45"/>
            <p:cNvGrpSpPr/>
            <p:nvPr/>
          </p:nvGrpSpPr>
          <p:grpSpPr>
            <a:xfrm>
              <a:off x="4842300" y="3099950"/>
              <a:ext cx="31425" cy="59650"/>
              <a:chOff x="4842300" y="3099950"/>
              <a:chExt cx="31425" cy="59650"/>
            </a:xfrm>
          </p:grpSpPr>
          <p:sp>
            <p:nvSpPr>
              <p:cNvPr id="1168" name="Google Shape;1168;p4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4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4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4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72" name="Google Shape;1172;p45"/>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3" name="Google Shape;1173;p45"/>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45"/>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5" name="Google Shape;1175;p45"/>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45"/>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7" name="Google Shape;1177;p45"/>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8" name="Google Shape;1178;p45"/>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45"/>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80" name="Google Shape;1180;p45"/>
            <p:cNvGrpSpPr/>
            <p:nvPr/>
          </p:nvGrpSpPr>
          <p:grpSpPr>
            <a:xfrm>
              <a:off x="3866750" y="2520350"/>
              <a:ext cx="78475" cy="60700"/>
              <a:chOff x="3866750" y="2520350"/>
              <a:chExt cx="78475" cy="60700"/>
            </a:xfrm>
          </p:grpSpPr>
          <p:sp>
            <p:nvSpPr>
              <p:cNvPr id="1181" name="Google Shape;1181;p4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2" name="Google Shape;1182;p4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4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4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85" name="Google Shape;1185;p45"/>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45"/>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45"/>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45"/>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45"/>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45"/>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45"/>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45"/>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45"/>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45"/>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45"/>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45"/>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45"/>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45"/>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45"/>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45"/>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1" name="Google Shape;1201;p45"/>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2" name="Google Shape;1202;p45"/>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45"/>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45"/>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45"/>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45"/>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45"/>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8" name="Google Shape;1208;p45"/>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9" name="Google Shape;1209;p45"/>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45"/>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45"/>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45"/>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45"/>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45"/>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45"/>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45"/>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7" name="Google Shape;1217;p45"/>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8" name="Google Shape;1218;p45"/>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45"/>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45"/>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45"/>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45"/>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45"/>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45"/>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45"/>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45"/>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227" name="Google Shape;1227;p45"/>
            <p:cNvGrpSpPr/>
            <p:nvPr/>
          </p:nvGrpSpPr>
          <p:grpSpPr>
            <a:xfrm>
              <a:off x="3450375" y="3038225"/>
              <a:ext cx="132875" cy="99400"/>
              <a:chOff x="3450375" y="3038225"/>
              <a:chExt cx="132875" cy="99400"/>
            </a:xfrm>
          </p:grpSpPr>
          <p:sp>
            <p:nvSpPr>
              <p:cNvPr id="1228" name="Google Shape;1228;p4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9" name="Google Shape;1229;p4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30" name="Google Shape;1230;p45"/>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1" name="Google Shape;1231;p45"/>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45"/>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3" name="Google Shape;1233;p45"/>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45"/>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5" name="Google Shape;1235;p45"/>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45"/>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7" name="Google Shape;1237;p45"/>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8" name="Google Shape;1238;p45"/>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9" name="Google Shape;1239;p45"/>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0" name="Google Shape;1240;p45"/>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1" name="Google Shape;1241;p45"/>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2" name="Google Shape;1242;p45"/>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3" name="Google Shape;1243;p45"/>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4" name="Google Shape;1244;p45"/>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5" name="Google Shape;1245;p45"/>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6" name="Google Shape;1246;p45"/>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7" name="Google Shape;1247;p45"/>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8" name="Google Shape;1248;p45"/>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9" name="Google Shape;1249;p45"/>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45"/>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1" name="Google Shape;1251;p45"/>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2" name="Google Shape;1252;p45"/>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3" name="Google Shape;1253;p45"/>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4" name="Google Shape;1254;p45"/>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5" name="Google Shape;1255;p45"/>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6" name="Google Shape;1256;p45"/>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7" name="Google Shape;1257;p45"/>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8" name="Google Shape;1258;p45"/>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9" name="Google Shape;1259;p45"/>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45"/>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1" name="Google Shape;1261;p45"/>
            <p:cNvSpPr/>
            <p:nvPr/>
          </p:nvSpPr>
          <p:spPr>
            <a:xfrm>
              <a:off x="4298825" y="2603000"/>
              <a:ext cx="2625" cy="2650"/>
            </a:xfrm>
            <a:custGeom>
              <a:rect b="b" l="l" r="r" t="t"/>
              <a:pathLst>
                <a:path extrusionOk="0" fill="none" h="106" w="105">
                  <a:moveTo>
                    <a:pt x="105" y="105"/>
                  </a:moveTo>
                  <a:lnTo>
                    <a:pt x="0" y="1"/>
                  </a:lnTo>
                </a:path>
              </a:pathLst>
            </a:custGeom>
            <a:solidFill>
              <a:schemeClr val="accent4"/>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45"/>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45"/>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45"/>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Procedure of work flow</a:t>
            </a:r>
            <a:endParaRPr/>
          </a:p>
        </p:txBody>
      </p:sp>
      <p:sp>
        <p:nvSpPr>
          <p:cNvPr id="1270" name="Google Shape;1270;p4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36550" lvl="0" marL="457200" marR="0" rtl="0" algn="l">
              <a:lnSpc>
                <a:spcPct val="90000"/>
              </a:lnSpc>
              <a:spcBef>
                <a:spcPts val="0"/>
              </a:spcBef>
              <a:spcAft>
                <a:spcPts val="0"/>
              </a:spcAft>
              <a:buSzPts val="1700"/>
              <a:buAutoNum type="arabicPeriod"/>
            </a:pPr>
            <a:r>
              <a:rPr lang="zh-HK" sz="1700"/>
              <a:t>Download data from websites through data scraping techniques and merged into one dataframe</a:t>
            </a:r>
            <a:endParaRPr sz="1700"/>
          </a:p>
          <a:p>
            <a:pPr indent="-336550" lvl="0" marL="457200" marR="0" rtl="0" algn="l">
              <a:lnSpc>
                <a:spcPct val="90000"/>
              </a:lnSpc>
              <a:spcBef>
                <a:spcPts val="0"/>
              </a:spcBef>
              <a:spcAft>
                <a:spcPts val="0"/>
              </a:spcAft>
              <a:buSzPts val="1700"/>
              <a:buAutoNum type="arabicPeriod"/>
            </a:pPr>
            <a:r>
              <a:rPr lang="zh-HK" sz="1700"/>
              <a:t>Data Preprocessing </a:t>
            </a:r>
            <a:endParaRPr sz="1700"/>
          </a:p>
          <a:p>
            <a:pPr indent="-336550" lvl="1" marL="914400" marR="0" rtl="0" algn="l">
              <a:lnSpc>
                <a:spcPct val="90000"/>
              </a:lnSpc>
              <a:spcBef>
                <a:spcPts val="0"/>
              </a:spcBef>
              <a:spcAft>
                <a:spcPts val="0"/>
              </a:spcAft>
              <a:buSzPts val="1700"/>
              <a:buAutoNum type="alphaLcPeriod"/>
            </a:pPr>
            <a:r>
              <a:rPr lang="zh-HK" sz="1700"/>
              <a:t>calculate daily difference in price</a:t>
            </a:r>
            <a:endParaRPr sz="1700"/>
          </a:p>
          <a:p>
            <a:pPr indent="-336550" lvl="1" marL="914400" marR="0" rtl="0" algn="l">
              <a:lnSpc>
                <a:spcPct val="90000"/>
              </a:lnSpc>
              <a:spcBef>
                <a:spcPts val="0"/>
              </a:spcBef>
              <a:spcAft>
                <a:spcPts val="0"/>
              </a:spcAft>
              <a:buSzPts val="1700"/>
              <a:buAutoNum type="alphaLcPeriod"/>
            </a:pPr>
            <a:r>
              <a:rPr lang="zh-HK" sz="1700"/>
              <a:t>based on the result, convert into binary variables (1 for up, 0 for down)</a:t>
            </a:r>
            <a:endParaRPr sz="1700"/>
          </a:p>
          <a:p>
            <a:pPr indent="-336550" lvl="0" marL="457200" marR="0" rtl="0" algn="l">
              <a:lnSpc>
                <a:spcPct val="90000"/>
              </a:lnSpc>
              <a:spcBef>
                <a:spcPts val="0"/>
              </a:spcBef>
              <a:spcAft>
                <a:spcPts val="0"/>
              </a:spcAft>
              <a:buSzPts val="1700"/>
              <a:buAutoNum type="arabicPeriod"/>
            </a:pPr>
            <a:r>
              <a:rPr b="1" lang="zh-HK" sz="1700"/>
              <a:t>Model Testing</a:t>
            </a:r>
            <a:endParaRPr b="1" sz="1700"/>
          </a:p>
          <a:p>
            <a:pPr indent="-336550" lvl="1" marL="914400" marR="0" rtl="0" algn="l">
              <a:lnSpc>
                <a:spcPct val="90000"/>
              </a:lnSpc>
              <a:spcBef>
                <a:spcPts val="0"/>
              </a:spcBef>
              <a:spcAft>
                <a:spcPts val="0"/>
              </a:spcAft>
              <a:buSzPts val="1700"/>
              <a:buAutoNum type="alphaLcPeriod"/>
            </a:pPr>
            <a:r>
              <a:rPr lang="zh-HK" sz="1700"/>
              <a:t>Conduct Walk Forward Split and fine-tuned for hyperparameters</a:t>
            </a:r>
            <a:endParaRPr sz="1700"/>
          </a:p>
          <a:p>
            <a:pPr indent="-336550" lvl="1" marL="914400" marR="0" rtl="0" algn="l">
              <a:lnSpc>
                <a:spcPct val="90000"/>
              </a:lnSpc>
              <a:spcBef>
                <a:spcPts val="0"/>
              </a:spcBef>
              <a:spcAft>
                <a:spcPts val="0"/>
              </a:spcAft>
              <a:buSzPts val="1700"/>
              <a:buAutoNum type="alphaLcPeriod"/>
            </a:pPr>
            <a:r>
              <a:rPr lang="zh-HK" sz="1700"/>
              <a:t>Run the model, cross-validation to seek best parameters</a:t>
            </a:r>
            <a:endParaRPr sz="1700"/>
          </a:p>
          <a:p>
            <a:pPr indent="-336550" lvl="0" marL="457200" marR="0" rtl="0" algn="l">
              <a:lnSpc>
                <a:spcPct val="90000"/>
              </a:lnSpc>
              <a:spcBef>
                <a:spcPts val="0"/>
              </a:spcBef>
              <a:spcAft>
                <a:spcPts val="0"/>
              </a:spcAft>
              <a:buSzPts val="1700"/>
              <a:buAutoNum type="arabicPeriod"/>
            </a:pPr>
            <a:r>
              <a:rPr b="1" lang="zh-HK" sz="1700"/>
              <a:t>Evaluation</a:t>
            </a:r>
            <a:endParaRPr b="1" sz="1700"/>
          </a:p>
          <a:p>
            <a:pPr indent="-336550" lvl="1" marL="914400" marR="0" rtl="0" algn="l">
              <a:lnSpc>
                <a:spcPct val="90000"/>
              </a:lnSpc>
              <a:spcBef>
                <a:spcPts val="0"/>
              </a:spcBef>
              <a:spcAft>
                <a:spcPts val="0"/>
              </a:spcAft>
              <a:buSzPts val="1700"/>
              <a:buAutoNum type="alphaLcPeriod"/>
            </a:pPr>
            <a:r>
              <a:rPr lang="zh-HK" sz="1700"/>
              <a:t>Validation datasets and testing datasets are set both 10%</a:t>
            </a:r>
            <a:endParaRPr sz="1700"/>
          </a:p>
          <a:p>
            <a:pPr indent="-336550" lvl="1" marL="914400" marR="0" rtl="0" algn="l">
              <a:lnSpc>
                <a:spcPct val="90000"/>
              </a:lnSpc>
              <a:spcBef>
                <a:spcPts val="0"/>
              </a:spcBef>
              <a:spcAft>
                <a:spcPts val="0"/>
              </a:spcAft>
              <a:buSzPts val="1700"/>
              <a:buAutoNum type="alphaLcPeriod"/>
            </a:pPr>
            <a:r>
              <a:rPr lang="zh-HK" sz="1700"/>
              <a:t>perform classification report and Area Under Curve (AUC)</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HK"/>
              <a:t>Model Evaluation Metrics</a:t>
            </a:r>
            <a:endParaRPr/>
          </a:p>
        </p:txBody>
      </p:sp>
      <p:sp>
        <p:nvSpPr>
          <p:cNvPr id="1276" name="Google Shape;1276;p47"/>
          <p:cNvSpPr txBox="1"/>
          <p:nvPr>
            <p:ph idx="1" type="body"/>
          </p:nvPr>
        </p:nvSpPr>
        <p:spPr>
          <a:xfrm>
            <a:off x="672475" y="4109723"/>
            <a:ext cx="7886700" cy="790500"/>
          </a:xfrm>
          <a:prstGeom prst="rect">
            <a:avLst/>
          </a:prstGeom>
          <a:noFill/>
          <a:ln>
            <a:noFill/>
          </a:ln>
        </p:spPr>
        <p:txBody>
          <a:bodyPr anchorCtr="0" anchor="t" bIns="34275" lIns="68575" spcFirstLastPara="1" rIns="68575" wrap="square" tIns="34275">
            <a:normAutofit/>
          </a:bodyPr>
          <a:lstStyle/>
          <a:p>
            <a:pPr indent="-146050" lvl="0" marL="177800" rtl="0" algn="l">
              <a:lnSpc>
                <a:spcPct val="90000"/>
              </a:lnSpc>
              <a:spcBef>
                <a:spcPts val="800"/>
              </a:spcBef>
              <a:spcAft>
                <a:spcPts val="0"/>
              </a:spcAft>
              <a:buClr>
                <a:schemeClr val="dk1"/>
              </a:buClr>
              <a:buSzPts val="1500"/>
              <a:buChar char="●"/>
            </a:pPr>
            <a:r>
              <a:rPr lang="zh-HK" sz="1500"/>
              <a:t>Confusion Matrix: A matrix showing the counts of actual vs predicted values for each class. Key metrics derived: True Positive (TP), False Positive (FP), True Negative (TN), False Negative (FN).</a:t>
            </a:r>
            <a:endParaRPr sz="1500"/>
          </a:p>
        </p:txBody>
      </p:sp>
      <p:pic>
        <p:nvPicPr>
          <p:cNvPr id="1277" name="Google Shape;1277;p47"/>
          <p:cNvPicPr preferRelativeResize="0"/>
          <p:nvPr/>
        </p:nvPicPr>
        <p:blipFill rotWithShape="1">
          <a:blip r:embed="rId3">
            <a:alphaModFix/>
          </a:blip>
          <a:srcRect b="0" l="40917" r="27580" t="16352"/>
          <a:stretch/>
        </p:blipFill>
        <p:spPr>
          <a:xfrm>
            <a:off x="5847150" y="646923"/>
            <a:ext cx="3032575" cy="3464701"/>
          </a:xfrm>
          <a:prstGeom prst="rect">
            <a:avLst/>
          </a:prstGeom>
          <a:noFill/>
          <a:ln>
            <a:noFill/>
          </a:ln>
        </p:spPr>
      </p:pic>
      <p:pic>
        <p:nvPicPr>
          <p:cNvPr id="1278" name="Google Shape;1278;p47"/>
          <p:cNvPicPr preferRelativeResize="0"/>
          <p:nvPr/>
        </p:nvPicPr>
        <p:blipFill>
          <a:blip r:embed="rId4">
            <a:alphaModFix/>
          </a:blip>
          <a:stretch>
            <a:fillRect/>
          </a:stretch>
        </p:blipFill>
        <p:spPr>
          <a:xfrm>
            <a:off x="628650" y="1194688"/>
            <a:ext cx="4191000" cy="847725"/>
          </a:xfrm>
          <a:prstGeom prst="rect">
            <a:avLst/>
          </a:prstGeom>
          <a:noFill/>
          <a:ln>
            <a:noFill/>
          </a:ln>
        </p:spPr>
      </p:pic>
      <p:pic>
        <p:nvPicPr>
          <p:cNvPr id="1279" name="Google Shape;1279;p47"/>
          <p:cNvPicPr preferRelativeResize="0"/>
          <p:nvPr/>
        </p:nvPicPr>
        <p:blipFill rotWithShape="1">
          <a:blip r:embed="rId5">
            <a:alphaModFix/>
          </a:blip>
          <a:srcRect b="0" l="0" r="0" t="20420"/>
          <a:stretch/>
        </p:blipFill>
        <p:spPr>
          <a:xfrm>
            <a:off x="761175" y="1997725"/>
            <a:ext cx="2895600" cy="636700"/>
          </a:xfrm>
          <a:prstGeom prst="rect">
            <a:avLst/>
          </a:prstGeom>
          <a:noFill/>
          <a:ln>
            <a:noFill/>
          </a:ln>
        </p:spPr>
      </p:pic>
      <p:pic>
        <p:nvPicPr>
          <p:cNvPr id="1280" name="Google Shape;1280;p47"/>
          <p:cNvPicPr preferRelativeResize="0"/>
          <p:nvPr/>
        </p:nvPicPr>
        <p:blipFill rotWithShape="1">
          <a:blip r:embed="rId6">
            <a:alphaModFix/>
          </a:blip>
          <a:srcRect b="0" l="0" r="0" t="27341"/>
          <a:stretch/>
        </p:blipFill>
        <p:spPr>
          <a:xfrm>
            <a:off x="761175" y="2715425"/>
            <a:ext cx="2495550" cy="636700"/>
          </a:xfrm>
          <a:prstGeom prst="rect">
            <a:avLst/>
          </a:prstGeom>
          <a:noFill/>
          <a:ln>
            <a:noFill/>
          </a:ln>
        </p:spPr>
      </p:pic>
      <p:pic>
        <p:nvPicPr>
          <p:cNvPr id="1281" name="Google Shape;1281;p47"/>
          <p:cNvPicPr preferRelativeResize="0"/>
          <p:nvPr/>
        </p:nvPicPr>
        <p:blipFill>
          <a:blip r:embed="rId7">
            <a:alphaModFix/>
          </a:blip>
          <a:stretch>
            <a:fillRect/>
          </a:stretch>
        </p:blipFill>
        <p:spPr>
          <a:xfrm>
            <a:off x="934775" y="3319138"/>
            <a:ext cx="3790950" cy="790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4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Logistic Regression</a:t>
            </a:r>
            <a:endParaRPr/>
          </a:p>
        </p:txBody>
      </p:sp>
      <p:sp>
        <p:nvSpPr>
          <p:cNvPr id="1287" name="Google Shape;1287;p4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0"/>
              </a:spcBef>
              <a:spcAft>
                <a:spcPts val="0"/>
              </a:spcAft>
              <a:buClr>
                <a:schemeClr val="dk1"/>
              </a:buClr>
              <a:buSzPts val="2100"/>
              <a:buNone/>
            </a:pPr>
            <a:r>
              <a:rPr lang="zh-HK" sz="1900"/>
              <a:t>Parameters: </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'c': 0.75</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'solver': 'liblinear'</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None/>
            </a:pPr>
            <a:r>
              <a:t/>
            </a:r>
            <a:endParaRPr sz="1900"/>
          </a:p>
        </p:txBody>
      </p:sp>
      <p:pic>
        <p:nvPicPr>
          <p:cNvPr id="1288" name="Google Shape;1288;p48"/>
          <p:cNvPicPr preferRelativeResize="0"/>
          <p:nvPr/>
        </p:nvPicPr>
        <p:blipFill>
          <a:blip r:embed="rId3">
            <a:alphaModFix/>
          </a:blip>
          <a:stretch>
            <a:fillRect/>
          </a:stretch>
        </p:blipFill>
        <p:spPr>
          <a:xfrm>
            <a:off x="3765225" y="1149219"/>
            <a:ext cx="4324350" cy="29670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SVM</a:t>
            </a:r>
            <a:endParaRPr/>
          </a:p>
        </p:txBody>
      </p:sp>
      <p:sp>
        <p:nvSpPr>
          <p:cNvPr id="1294" name="Google Shape;1294;p49"/>
          <p:cNvSpPr txBox="1"/>
          <p:nvPr>
            <p:ph idx="1" type="body"/>
          </p:nvPr>
        </p:nvSpPr>
        <p:spPr>
          <a:xfrm>
            <a:off x="757475" y="1369219"/>
            <a:ext cx="3886200" cy="32634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2100"/>
              <a:buNone/>
            </a:pPr>
            <a:r>
              <a:rPr lang="zh-HK" sz="1900"/>
              <a:t>Parameters:</a:t>
            </a:r>
            <a:endParaRPr sz="1900"/>
          </a:p>
          <a:p>
            <a:pPr indent="0" lvl="0" marL="0" marR="0" rtl="0" algn="l">
              <a:lnSpc>
                <a:spcPct val="90000"/>
              </a:lnSpc>
              <a:spcBef>
                <a:spcPts val="0"/>
              </a:spcBef>
              <a:spcAft>
                <a:spcPts val="0"/>
              </a:spcAft>
              <a:buClr>
                <a:schemeClr val="dk1"/>
              </a:buClr>
              <a:buSzPts val="2100"/>
              <a:buFont typeface="Arial"/>
              <a:buNone/>
            </a:pPr>
            <a:r>
              <a:t/>
            </a:r>
            <a:endParaRPr sz="1900"/>
          </a:p>
          <a:p>
            <a:pPr indent="0" lvl="0" marL="0" marR="0" rtl="0" algn="l">
              <a:lnSpc>
                <a:spcPct val="90000"/>
              </a:lnSpc>
              <a:spcBef>
                <a:spcPts val="0"/>
              </a:spcBef>
              <a:spcAft>
                <a:spcPts val="0"/>
              </a:spcAft>
              <a:buClr>
                <a:schemeClr val="dk1"/>
              </a:buClr>
              <a:buSzPts val="2100"/>
              <a:buFont typeface="Arial"/>
              <a:buNone/>
            </a:pPr>
            <a:r>
              <a:rPr lang="zh-HK" sz="1900"/>
              <a:t>'C': 0.05,</a:t>
            </a:r>
            <a:endParaRPr sz="1900"/>
          </a:p>
          <a:p>
            <a:pPr indent="0" lvl="0" marL="0" marR="0" rtl="0" algn="l">
              <a:lnSpc>
                <a:spcPct val="90000"/>
              </a:lnSpc>
              <a:spcBef>
                <a:spcPts val="0"/>
              </a:spcBef>
              <a:spcAft>
                <a:spcPts val="0"/>
              </a:spcAft>
              <a:buClr>
                <a:schemeClr val="dk1"/>
              </a:buClr>
              <a:buSzPts val="2100"/>
              <a:buFont typeface="Arial"/>
              <a:buNone/>
            </a:pPr>
            <a:r>
              <a:rPr lang="zh-HK" sz="1900"/>
              <a:t>'gamma': 'scale', </a:t>
            </a:r>
            <a:endParaRPr sz="1900"/>
          </a:p>
          <a:p>
            <a:pPr indent="0" lvl="0" marL="0" marR="0" rtl="0" algn="l">
              <a:lnSpc>
                <a:spcPct val="90000"/>
              </a:lnSpc>
              <a:spcBef>
                <a:spcPts val="0"/>
              </a:spcBef>
              <a:spcAft>
                <a:spcPts val="0"/>
              </a:spcAft>
              <a:buClr>
                <a:schemeClr val="dk1"/>
              </a:buClr>
              <a:buSzPts val="2100"/>
              <a:buFont typeface="Arial"/>
              <a:buNone/>
            </a:pPr>
            <a:r>
              <a:rPr lang="zh-HK" sz="1900"/>
              <a:t>'kernel': </a:t>
            </a:r>
            <a:r>
              <a:rPr lang="zh-HK" sz="1900"/>
              <a:t>'poly'</a:t>
            </a:r>
            <a:endParaRPr sz="1900"/>
          </a:p>
          <a:p>
            <a:pPr indent="0" lvl="0" marL="0" marR="0" rtl="0" algn="l">
              <a:lnSpc>
                <a:spcPct val="90000"/>
              </a:lnSpc>
              <a:spcBef>
                <a:spcPts val="0"/>
              </a:spcBef>
              <a:spcAft>
                <a:spcPts val="0"/>
              </a:spcAft>
              <a:buClr>
                <a:schemeClr val="dk1"/>
              </a:buClr>
              <a:buSzPts val="2100"/>
              <a:buNone/>
            </a:pPr>
            <a:r>
              <a:t/>
            </a:r>
            <a:endParaRPr sz="1900"/>
          </a:p>
        </p:txBody>
      </p:sp>
      <p:pic>
        <p:nvPicPr>
          <p:cNvPr id="1295" name="Google Shape;1295;p49"/>
          <p:cNvPicPr preferRelativeResize="0"/>
          <p:nvPr/>
        </p:nvPicPr>
        <p:blipFill>
          <a:blip r:embed="rId3">
            <a:alphaModFix/>
          </a:blip>
          <a:stretch>
            <a:fillRect/>
          </a:stretch>
        </p:blipFill>
        <p:spPr>
          <a:xfrm>
            <a:off x="4401200" y="1268025"/>
            <a:ext cx="4196876" cy="2690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LDA</a:t>
            </a:r>
            <a:endParaRPr/>
          </a:p>
        </p:txBody>
      </p:sp>
      <p:sp>
        <p:nvSpPr>
          <p:cNvPr id="1301" name="Google Shape;1301;p5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0"/>
              </a:spcBef>
              <a:spcAft>
                <a:spcPts val="0"/>
              </a:spcAft>
              <a:buClr>
                <a:schemeClr val="dk1"/>
              </a:buClr>
              <a:buSzPts val="2100"/>
              <a:buNone/>
            </a:pPr>
            <a:r>
              <a:rPr lang="zh-HK" sz="1900"/>
              <a:t>Parameters:</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None/>
            </a:pPr>
            <a:r>
              <a:rPr lang="zh-HK" sz="1900"/>
              <a:t>'shrinkage': 'auto',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'solver': 'eigen'</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None/>
            </a:pPr>
            <a:r>
              <a:t/>
            </a:r>
            <a:endParaRPr sz="1900"/>
          </a:p>
        </p:txBody>
      </p:sp>
      <p:sp>
        <p:nvSpPr>
          <p:cNvPr id="1302" name="Google Shape;1302;p5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pic>
        <p:nvPicPr>
          <p:cNvPr id="1303" name="Google Shape;1303;p50"/>
          <p:cNvPicPr preferRelativeResize="0"/>
          <p:nvPr/>
        </p:nvPicPr>
        <p:blipFill>
          <a:blip r:embed="rId3">
            <a:alphaModFix/>
          </a:blip>
          <a:stretch>
            <a:fillRect/>
          </a:stretch>
        </p:blipFill>
        <p:spPr>
          <a:xfrm>
            <a:off x="4023654" y="1161100"/>
            <a:ext cx="4902151" cy="340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K-Nearest Neighbors</a:t>
            </a:r>
            <a:endParaRPr/>
          </a:p>
        </p:txBody>
      </p:sp>
      <p:sp>
        <p:nvSpPr>
          <p:cNvPr id="1309" name="Google Shape;1309;p5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0"/>
              </a:spcBef>
              <a:spcAft>
                <a:spcPts val="0"/>
              </a:spcAft>
              <a:buClr>
                <a:schemeClr val="dk1"/>
              </a:buClr>
              <a:buSzPts val="2100"/>
              <a:buNone/>
            </a:pPr>
            <a:r>
              <a:rPr lang="zh-HK" sz="1900"/>
              <a:t>Para</a:t>
            </a:r>
            <a:r>
              <a:rPr lang="zh-HK" sz="1900"/>
              <a:t>meters:</a:t>
            </a:r>
            <a:endParaRPr sz="1900"/>
          </a:p>
          <a:p>
            <a:pPr indent="-38100" lvl="0" marL="177800" marR="0" rtl="0" algn="l">
              <a:lnSpc>
                <a:spcPct val="90000"/>
              </a:lnSpc>
              <a:spcBef>
                <a:spcPts val="0"/>
              </a:spcBef>
              <a:spcAft>
                <a:spcPts val="0"/>
              </a:spcAft>
              <a:buClr>
                <a:schemeClr val="dk1"/>
              </a:buClr>
              <a:buSzPts val="2100"/>
              <a:buFont typeface="Arial"/>
              <a:buNone/>
            </a:pPr>
            <a:r>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'algorithm': 'brute',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'leaf_size': 3,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'metric': 'minkowski',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'n_neighbors': 7,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'p': 1,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'weights': 'uniform'</a:t>
            </a:r>
            <a:endParaRPr sz="1900"/>
          </a:p>
        </p:txBody>
      </p:sp>
      <p:sp>
        <p:nvSpPr>
          <p:cNvPr id="1310" name="Google Shape;1310;p5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pic>
        <p:nvPicPr>
          <p:cNvPr id="1311" name="Google Shape;1311;p51"/>
          <p:cNvPicPr preferRelativeResize="0"/>
          <p:nvPr/>
        </p:nvPicPr>
        <p:blipFill>
          <a:blip r:embed="rId3">
            <a:alphaModFix/>
          </a:blip>
          <a:stretch>
            <a:fillRect/>
          </a:stretch>
        </p:blipFill>
        <p:spPr>
          <a:xfrm>
            <a:off x="4135155" y="1369225"/>
            <a:ext cx="5100541" cy="3263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a:t>
            </a:r>
            <a:r>
              <a:rPr lang="zh-HK"/>
              <a:t>Naive Bayes</a:t>
            </a:r>
            <a:endParaRPr/>
          </a:p>
        </p:txBody>
      </p:sp>
      <p:sp>
        <p:nvSpPr>
          <p:cNvPr id="1317" name="Google Shape;1317;p52"/>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0"/>
              </a:spcBef>
              <a:spcAft>
                <a:spcPts val="0"/>
              </a:spcAft>
              <a:buClr>
                <a:schemeClr val="dk1"/>
              </a:buClr>
              <a:buSzPts val="2100"/>
              <a:buNone/>
            </a:pPr>
            <a:r>
              <a:rPr lang="zh-HK" sz="1900"/>
              <a:t>Parameters:</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'Priors': None</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'Var Smoothing': 1e-09</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None/>
            </a:pPr>
            <a:r>
              <a:t/>
            </a:r>
            <a:endParaRPr sz="1900"/>
          </a:p>
        </p:txBody>
      </p:sp>
      <p:pic>
        <p:nvPicPr>
          <p:cNvPr id="1318" name="Google Shape;1318;p52"/>
          <p:cNvPicPr preferRelativeResize="0"/>
          <p:nvPr/>
        </p:nvPicPr>
        <p:blipFill>
          <a:blip r:embed="rId3">
            <a:alphaModFix/>
          </a:blip>
          <a:stretch>
            <a:fillRect/>
          </a:stretch>
        </p:blipFill>
        <p:spPr>
          <a:xfrm>
            <a:off x="4121375" y="1124594"/>
            <a:ext cx="4324350" cy="28943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a:t>
            </a:r>
            <a:r>
              <a:rPr lang="zh-HK"/>
              <a:t>Decision Tree</a:t>
            </a:r>
            <a:endParaRPr/>
          </a:p>
        </p:txBody>
      </p:sp>
      <p:sp>
        <p:nvSpPr>
          <p:cNvPr id="1324" name="Google Shape;1324;p5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0"/>
              </a:spcBef>
              <a:spcAft>
                <a:spcPts val="0"/>
              </a:spcAft>
              <a:buClr>
                <a:schemeClr val="dk1"/>
              </a:buClr>
              <a:buSzPts val="2100"/>
              <a:buNone/>
            </a:pPr>
            <a:r>
              <a:rPr lang="zh-HK" sz="1900"/>
              <a:t>Parameters:</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a:t>
            </a:r>
            <a:r>
              <a:rPr lang="zh-HK" sz="1900"/>
              <a:t>max_depth': 3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'min_samples_leaf': 1</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'min_samples_split': 10</a:t>
            </a:r>
            <a:endParaRPr sz="1900"/>
          </a:p>
          <a:p>
            <a:pPr indent="-38100" lvl="0" marL="177800" marR="0" rtl="0" algn="l">
              <a:lnSpc>
                <a:spcPct val="90000"/>
              </a:lnSpc>
              <a:spcBef>
                <a:spcPts val="0"/>
              </a:spcBef>
              <a:spcAft>
                <a:spcPts val="0"/>
              </a:spcAft>
              <a:buClr>
                <a:schemeClr val="dk1"/>
              </a:buClr>
              <a:buSzPts val="2100"/>
              <a:buNone/>
            </a:pPr>
            <a:r>
              <a:t/>
            </a:r>
            <a:endParaRPr sz="1900"/>
          </a:p>
          <a:p>
            <a:pPr indent="-38100" lvl="0" marL="177800" marR="0" rtl="0" algn="l">
              <a:lnSpc>
                <a:spcPct val="90000"/>
              </a:lnSpc>
              <a:spcBef>
                <a:spcPts val="0"/>
              </a:spcBef>
              <a:spcAft>
                <a:spcPts val="0"/>
              </a:spcAft>
              <a:buClr>
                <a:schemeClr val="dk1"/>
              </a:buClr>
              <a:buSzPts val="2100"/>
              <a:buNone/>
            </a:pPr>
            <a:r>
              <a:t/>
            </a:r>
            <a:endParaRPr sz="1900"/>
          </a:p>
        </p:txBody>
      </p:sp>
      <p:pic>
        <p:nvPicPr>
          <p:cNvPr id="1325" name="Google Shape;1325;p53"/>
          <p:cNvPicPr preferRelativeResize="0"/>
          <p:nvPr/>
        </p:nvPicPr>
        <p:blipFill>
          <a:blip r:embed="rId3">
            <a:alphaModFix/>
          </a:blip>
          <a:stretch>
            <a:fillRect/>
          </a:stretch>
        </p:blipFill>
        <p:spPr>
          <a:xfrm>
            <a:off x="4191000" y="1402244"/>
            <a:ext cx="4324350" cy="3027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Motivation and Purpose of Study</a:t>
            </a:r>
            <a:endParaRPr/>
          </a:p>
        </p:txBody>
      </p:sp>
      <p:sp>
        <p:nvSpPr>
          <p:cNvPr id="566" name="Google Shape;566;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58750" lvl="0" marL="177800" rtl="0" algn="l">
              <a:lnSpc>
                <a:spcPct val="90000"/>
              </a:lnSpc>
              <a:spcBef>
                <a:spcPts val="0"/>
              </a:spcBef>
              <a:spcAft>
                <a:spcPts val="0"/>
              </a:spcAft>
              <a:buClr>
                <a:schemeClr val="dk1"/>
              </a:buClr>
              <a:buSzPts val="1900"/>
              <a:buChar char="●"/>
            </a:pPr>
            <a:r>
              <a:rPr lang="zh-HK" sz="1900"/>
              <a:t>As students majoring in Econ &amp;</a:t>
            </a:r>
            <a:r>
              <a:rPr lang="zh-HK" sz="1900"/>
              <a:t> CS </a:t>
            </a:r>
            <a:r>
              <a:rPr lang="zh-HK" sz="1900"/>
              <a:t>who have keen interest in Banking &amp; Finance industry, we are curious about the financial market. However, there are numerous models and setups that we can choose to investigate this topic, but which is the best model?</a:t>
            </a:r>
            <a:endParaRPr sz="1900"/>
          </a:p>
          <a:p>
            <a:pPr indent="-158750" lvl="0" marL="177800" rtl="0" algn="l">
              <a:lnSpc>
                <a:spcPct val="90000"/>
              </a:lnSpc>
              <a:spcBef>
                <a:spcPts val="800"/>
              </a:spcBef>
              <a:spcAft>
                <a:spcPts val="1200"/>
              </a:spcAft>
              <a:buClr>
                <a:schemeClr val="dk1"/>
              </a:buClr>
              <a:buSzPts val="1900"/>
              <a:buChar char="●"/>
            </a:pPr>
            <a:r>
              <a:rPr lang="zh-HK" sz="1900"/>
              <a:t>We wish to predict the stock market index through a wide variety of machine learning classification models, in addition to a recurrent neural networks (RNNs) model, to compare and evaluate their performance to seek the best one.</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Result: LSTM</a:t>
            </a:r>
            <a:endParaRPr/>
          </a:p>
        </p:txBody>
      </p:sp>
      <p:sp>
        <p:nvSpPr>
          <p:cNvPr id="1331" name="Google Shape;1331;p5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marR="0" rtl="0" algn="l">
              <a:lnSpc>
                <a:spcPct val="90000"/>
              </a:lnSpc>
              <a:spcBef>
                <a:spcPts val="0"/>
              </a:spcBef>
              <a:spcAft>
                <a:spcPts val="0"/>
              </a:spcAft>
              <a:buClr>
                <a:schemeClr val="dk1"/>
              </a:buClr>
              <a:buSzPts val="2100"/>
              <a:buNone/>
            </a:pPr>
            <a:r>
              <a:rPr lang="zh-HK" sz="1900"/>
              <a:t>Parame</a:t>
            </a:r>
            <a:r>
              <a:rPr lang="zh-HK" sz="1900"/>
              <a:t>ters:</a:t>
            </a:r>
            <a:endParaRPr sz="1900"/>
          </a:p>
          <a:p>
            <a:pPr indent="-38100" lvl="0" marL="177800" marR="0" rtl="0" algn="l">
              <a:lnSpc>
                <a:spcPct val="90000"/>
              </a:lnSpc>
              <a:spcBef>
                <a:spcPts val="0"/>
              </a:spcBef>
              <a:spcAft>
                <a:spcPts val="0"/>
              </a:spcAft>
              <a:buClr>
                <a:schemeClr val="dk1"/>
              </a:buClr>
              <a:buSzPts val="2100"/>
              <a:buNone/>
            </a:pPr>
            <a:r>
              <a:rPr lang="zh-HK" sz="1900"/>
              <a:t>'activation': relu,</a:t>
            </a:r>
            <a:endParaRPr sz="1900"/>
          </a:p>
          <a:p>
            <a:pPr indent="-38100" lvl="0" marL="177800" marR="0" rtl="0" algn="l">
              <a:lnSpc>
                <a:spcPct val="90000"/>
              </a:lnSpc>
              <a:spcBef>
                <a:spcPts val="0"/>
              </a:spcBef>
              <a:spcAft>
                <a:spcPts val="0"/>
              </a:spcAft>
              <a:buClr>
                <a:schemeClr val="dk1"/>
              </a:buClr>
              <a:buSzPts val="2100"/>
              <a:buNone/>
            </a:pPr>
            <a:r>
              <a:rPr lang="zh-HK" sz="1900"/>
              <a:t>'batch_size': 4, </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'dropout_rate': 0.1,</a:t>
            </a:r>
            <a:endParaRPr sz="1900"/>
          </a:p>
          <a:p>
            <a:pPr indent="-38100" lvl="0" marL="177800" rtl="0" algn="l">
              <a:spcBef>
                <a:spcPts val="0"/>
              </a:spcBef>
              <a:spcAft>
                <a:spcPts val="0"/>
              </a:spcAft>
              <a:buClr>
                <a:schemeClr val="dk1"/>
              </a:buClr>
              <a:buSzPts val="2100"/>
              <a:buFont typeface="Arial"/>
              <a:buNone/>
            </a:pPr>
            <a:r>
              <a:rPr lang="zh-HK" sz="1900"/>
              <a:t>'hidden_dim':128</a:t>
            </a:r>
            <a:endParaRPr sz="1900"/>
          </a:p>
          <a:p>
            <a:pPr indent="-38100" lvl="0" marL="177800" marR="0" rtl="0" algn="l">
              <a:lnSpc>
                <a:spcPct val="90000"/>
              </a:lnSpc>
              <a:spcBef>
                <a:spcPts val="1200"/>
              </a:spcBef>
              <a:spcAft>
                <a:spcPts val="0"/>
              </a:spcAft>
              <a:buClr>
                <a:schemeClr val="dk1"/>
              </a:buClr>
              <a:buSzPts val="2100"/>
              <a:buFont typeface="Arial"/>
              <a:buNone/>
            </a:pPr>
            <a:r>
              <a:rPr lang="zh-HK" sz="1900"/>
              <a:t>'learning_rate': 1*10^-5,</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'optimizer': rmsprop,</a:t>
            </a:r>
            <a:endParaRPr sz="1900"/>
          </a:p>
          <a:p>
            <a:pPr indent="-38100" lvl="0" marL="177800" marR="0" rtl="0" algn="l">
              <a:lnSpc>
                <a:spcPct val="90000"/>
              </a:lnSpc>
              <a:spcBef>
                <a:spcPts val="0"/>
              </a:spcBef>
              <a:spcAft>
                <a:spcPts val="0"/>
              </a:spcAft>
              <a:buClr>
                <a:schemeClr val="dk1"/>
              </a:buClr>
              <a:buSzPts val="2100"/>
              <a:buFont typeface="Arial"/>
              <a:buNone/>
            </a:pPr>
            <a:r>
              <a:rPr lang="zh-HK" sz="1900"/>
              <a:t>'regularizer_strength': 0.01</a:t>
            </a:r>
            <a:endParaRPr sz="1900"/>
          </a:p>
        </p:txBody>
      </p:sp>
      <p:sp>
        <p:nvSpPr>
          <p:cNvPr id="1332" name="Google Shape;1332;p5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pic>
        <p:nvPicPr>
          <p:cNvPr id="1333" name="Google Shape;1333;p54"/>
          <p:cNvPicPr preferRelativeResize="0"/>
          <p:nvPr/>
        </p:nvPicPr>
        <p:blipFill>
          <a:blip r:embed="rId3">
            <a:alphaModFix/>
          </a:blip>
          <a:stretch>
            <a:fillRect/>
          </a:stretch>
        </p:blipFill>
        <p:spPr>
          <a:xfrm>
            <a:off x="4514847" y="1327725"/>
            <a:ext cx="4242126" cy="2824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5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Interpretation of the </a:t>
            </a:r>
            <a:r>
              <a:rPr lang="zh-HK"/>
              <a:t>Result</a:t>
            </a:r>
            <a:endParaRPr/>
          </a:p>
        </p:txBody>
      </p:sp>
      <p:graphicFrame>
        <p:nvGraphicFramePr>
          <p:cNvPr id="1339" name="Google Shape;1339;p55"/>
          <p:cNvGraphicFramePr/>
          <p:nvPr/>
        </p:nvGraphicFramePr>
        <p:xfrm>
          <a:off x="764200" y="1329650"/>
          <a:ext cx="3000000" cy="3000000"/>
        </p:xfrm>
        <a:graphic>
          <a:graphicData uri="http://schemas.openxmlformats.org/drawingml/2006/table">
            <a:tbl>
              <a:tblPr>
                <a:noFill/>
                <a:tableStyleId>{382C79C8-F3DF-42C9-8EB0-C25C44C00D5F}</a:tableStyleId>
              </a:tblPr>
              <a:tblGrid>
                <a:gridCol w="1856825"/>
                <a:gridCol w="1856825"/>
                <a:gridCol w="1856825"/>
                <a:gridCol w="1856825"/>
              </a:tblGrid>
              <a:tr h="381000">
                <a:tc>
                  <a:txBody>
                    <a:bodyPr/>
                    <a:lstStyle/>
                    <a:p>
                      <a:pPr indent="0" lvl="0" marL="0" rtl="0" algn="l">
                        <a:spcBef>
                          <a:spcPts val="0"/>
                        </a:spcBef>
                        <a:spcAft>
                          <a:spcPts val="0"/>
                        </a:spcAft>
                        <a:buNone/>
                      </a:pPr>
                      <a:r>
                        <a:rPr lang="zh-HK"/>
                        <a:t>Models</a:t>
                      </a:r>
                      <a:endParaRPr/>
                    </a:p>
                  </a:txBody>
                  <a:tcPr marT="91425" marB="91425" marR="91425" marL="91425"/>
                </a:tc>
                <a:tc>
                  <a:txBody>
                    <a:bodyPr/>
                    <a:lstStyle/>
                    <a:p>
                      <a:pPr indent="0" lvl="0" marL="0" rtl="0" algn="ctr">
                        <a:spcBef>
                          <a:spcPts val="0"/>
                        </a:spcBef>
                        <a:spcAft>
                          <a:spcPts val="0"/>
                        </a:spcAft>
                        <a:buNone/>
                      </a:pPr>
                      <a:r>
                        <a:rPr lang="zh-HK"/>
                        <a:t>Accuracy</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F1 Score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AUC</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t>Logit Regression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HK"/>
                        <a:t>0.66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0.70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t>Naive Bayes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HK"/>
                        <a:t>0.66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0.70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t>LDA</a:t>
                      </a:r>
                      <a:endParaRPr/>
                    </a:p>
                  </a:txBody>
                  <a:tcPr marT="91425" marB="91425" marR="91425" marL="91425"/>
                </a:tc>
                <a:tc>
                  <a:txBody>
                    <a:bodyPr/>
                    <a:lstStyle/>
                    <a:p>
                      <a:pPr indent="0" lvl="0" marL="0" rtl="0" algn="ctr">
                        <a:spcBef>
                          <a:spcPts val="0"/>
                        </a:spcBef>
                        <a:spcAft>
                          <a:spcPts val="0"/>
                        </a:spcAft>
                        <a:buNone/>
                      </a:pPr>
                      <a:r>
                        <a:rPr lang="zh-HK"/>
                        <a:t>0.66</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HK"/>
                        <a:t>0.65</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HK"/>
                        <a:t>0.70</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zh-HK"/>
                        <a:t>SVM</a:t>
                      </a:r>
                      <a:endParaRPr/>
                    </a:p>
                  </a:txBody>
                  <a:tcPr marT="91425" marB="91425" marR="91425" marL="91425"/>
                </a:tc>
                <a:tc>
                  <a:txBody>
                    <a:bodyPr/>
                    <a:lstStyle/>
                    <a:p>
                      <a:pPr indent="0" lvl="0" marL="0" rtl="0" algn="ctr">
                        <a:spcBef>
                          <a:spcPts val="0"/>
                        </a:spcBef>
                        <a:spcAft>
                          <a:spcPts val="0"/>
                        </a:spcAft>
                        <a:buNone/>
                      </a:pPr>
                      <a:r>
                        <a:rPr lang="zh-HK"/>
                        <a:t>0.66</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0.65</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0.67</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t>Decision Tree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HK"/>
                        <a:t>0.66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HK"/>
                        <a:t>0.70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t>K-Nearest Neighbors</a:t>
                      </a:r>
                      <a:endParaRPr/>
                    </a:p>
                  </a:txBody>
                  <a:tcPr marT="91425" marB="91425" marR="91425" marL="91425"/>
                </a:tc>
                <a:tc>
                  <a:txBody>
                    <a:bodyPr/>
                    <a:lstStyle/>
                    <a:p>
                      <a:pPr indent="0" lvl="0" marL="0" rtl="0" algn="ctr">
                        <a:spcBef>
                          <a:spcPts val="0"/>
                        </a:spcBef>
                        <a:spcAft>
                          <a:spcPts val="0"/>
                        </a:spcAft>
                        <a:buNone/>
                      </a:pPr>
                      <a:r>
                        <a:rPr lang="zh-HK"/>
                        <a:t>0.66</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HK"/>
                        <a:t>0.64</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HK"/>
                        <a:t>0.68</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zh-HK"/>
                        <a:t>LSTM</a:t>
                      </a:r>
                      <a:endParaRPr/>
                    </a:p>
                  </a:txBody>
                  <a:tcPr marT="91425" marB="91425" marR="91425" marL="91425"/>
                </a:tc>
                <a:tc>
                  <a:txBody>
                    <a:bodyPr/>
                    <a:lstStyle/>
                    <a:p>
                      <a:pPr indent="0" lvl="0" marL="0" rtl="0" algn="ctr">
                        <a:spcBef>
                          <a:spcPts val="0"/>
                        </a:spcBef>
                        <a:spcAft>
                          <a:spcPts val="0"/>
                        </a:spcAft>
                        <a:buNone/>
                      </a:pPr>
                      <a:r>
                        <a:rPr lang="zh-HK"/>
                        <a:t>0.66</a:t>
                      </a:r>
                      <a:endParaRPr/>
                    </a:p>
                  </a:txBody>
                  <a:tcPr marT="91425" marB="91425" marR="91425" marL="91425"/>
                </a:tc>
                <a:tc>
                  <a:txBody>
                    <a:bodyPr/>
                    <a:lstStyle/>
                    <a:p>
                      <a:pPr indent="0" lvl="0" marL="0" rtl="0" algn="ctr">
                        <a:spcBef>
                          <a:spcPts val="0"/>
                        </a:spcBef>
                        <a:spcAft>
                          <a:spcPts val="0"/>
                        </a:spcAft>
                        <a:buNone/>
                      </a:pPr>
                      <a:r>
                        <a:rPr lang="zh-HK"/>
                        <a:t>0.65</a:t>
                      </a:r>
                      <a:endParaRPr/>
                    </a:p>
                  </a:txBody>
                  <a:tcPr marT="91425" marB="91425" marR="91425" marL="91425"/>
                </a:tc>
                <a:tc>
                  <a:txBody>
                    <a:bodyPr/>
                    <a:lstStyle/>
                    <a:p>
                      <a:pPr indent="0" lvl="0" marL="0" rtl="0" algn="ctr">
                        <a:spcBef>
                          <a:spcPts val="0"/>
                        </a:spcBef>
                        <a:spcAft>
                          <a:spcPts val="0"/>
                        </a:spcAft>
                        <a:buNone/>
                      </a:pPr>
                      <a:r>
                        <a:rPr lang="zh-HK"/>
                        <a:t>0.70</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Reflecting on the Hypothesis</a:t>
            </a:r>
            <a:endParaRPr/>
          </a:p>
        </p:txBody>
      </p:sp>
      <p:sp>
        <p:nvSpPr>
          <p:cNvPr id="1345" name="Google Shape;1345;p5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1" marL="0" marR="0" rtl="0" algn="l">
              <a:lnSpc>
                <a:spcPct val="90000"/>
              </a:lnSpc>
              <a:spcBef>
                <a:spcPts val="400"/>
              </a:spcBef>
              <a:spcAft>
                <a:spcPts val="0"/>
              </a:spcAft>
              <a:buClr>
                <a:schemeClr val="dk1"/>
              </a:buClr>
              <a:buSzPts val="1800"/>
              <a:buNone/>
            </a:pPr>
            <a:r>
              <a:rPr lang="zh-HK" sz="1700"/>
              <a:t>Based on our initial hypothesis at </a:t>
            </a:r>
            <a:r>
              <a:rPr lang="zh-HK" sz="1700"/>
              <a:t>beginning</a:t>
            </a:r>
            <a:r>
              <a:rPr lang="zh-HK" sz="1700"/>
              <a:t>, s</a:t>
            </a:r>
            <a:r>
              <a:rPr lang="zh-HK" sz="1700"/>
              <a:t>urprisingly</a:t>
            </a:r>
            <a:r>
              <a:rPr lang="zh-HK" sz="1700"/>
              <a:t>, all models have shown an extremely close performances in predicting ups and downs of stock market. This</a:t>
            </a:r>
            <a:r>
              <a:rPr lang="zh-HK" sz="1700"/>
              <a:t> is not aligned with our expectation that LSTM will outperform other models.</a:t>
            </a:r>
            <a:endParaRPr sz="1700"/>
          </a:p>
          <a:p>
            <a:pPr indent="0" lvl="1" marL="0" marR="0" rtl="0" algn="l">
              <a:lnSpc>
                <a:spcPct val="90000"/>
              </a:lnSpc>
              <a:spcBef>
                <a:spcPts val="400"/>
              </a:spcBef>
              <a:spcAft>
                <a:spcPts val="0"/>
              </a:spcAft>
              <a:buClr>
                <a:schemeClr val="dk1"/>
              </a:buClr>
              <a:buSzPts val="1800"/>
              <a:buNone/>
            </a:pPr>
            <a:r>
              <a:t/>
            </a:r>
            <a:endParaRPr sz="1700"/>
          </a:p>
          <a:p>
            <a:pPr indent="0" lvl="1" marL="0" marR="0" rtl="0" algn="l">
              <a:lnSpc>
                <a:spcPct val="90000"/>
              </a:lnSpc>
              <a:spcBef>
                <a:spcPts val="400"/>
              </a:spcBef>
              <a:spcAft>
                <a:spcPts val="0"/>
              </a:spcAft>
              <a:buClr>
                <a:schemeClr val="dk1"/>
              </a:buClr>
              <a:buSzPts val="1800"/>
              <a:buNone/>
            </a:pPr>
            <a:r>
              <a:rPr lang="zh-HK" sz="1700"/>
              <a:t>Is it coincidence?</a:t>
            </a:r>
            <a:endParaRPr sz="1700"/>
          </a:p>
          <a:p>
            <a:pPr indent="0" lvl="1" marL="0" marR="0" rtl="0" algn="l">
              <a:lnSpc>
                <a:spcPct val="90000"/>
              </a:lnSpc>
              <a:spcBef>
                <a:spcPts val="400"/>
              </a:spcBef>
              <a:spcAft>
                <a:spcPts val="0"/>
              </a:spcAft>
              <a:buClr>
                <a:schemeClr val="dk1"/>
              </a:buClr>
              <a:buSzPts val="1800"/>
              <a:buNone/>
            </a:pPr>
            <a:r>
              <a:t/>
            </a:r>
            <a:endParaRPr sz="1700"/>
          </a:p>
          <a:p>
            <a:pPr indent="0" lvl="1" marL="0" marR="0" rtl="0" algn="l">
              <a:lnSpc>
                <a:spcPct val="90000"/>
              </a:lnSpc>
              <a:spcBef>
                <a:spcPts val="400"/>
              </a:spcBef>
              <a:spcAft>
                <a:spcPts val="0"/>
              </a:spcAft>
              <a:buClr>
                <a:schemeClr val="dk1"/>
              </a:buClr>
              <a:buSzPts val="1800"/>
              <a:buNone/>
            </a:pPr>
            <a:r>
              <a:rPr lang="zh-HK" sz="1700"/>
              <a:t>Ou and Wang’s research (2009) have used 10 classification techqiques to captures daily Hang Sang Index return movement, and the results of accuracy ranged from 79.60%-86.40%.</a:t>
            </a:r>
            <a:endParaRPr sz="1700"/>
          </a:p>
          <a:p>
            <a:pPr indent="0" lvl="1" marL="0" marR="0" rtl="0" algn="l">
              <a:lnSpc>
                <a:spcPct val="90000"/>
              </a:lnSpc>
              <a:spcBef>
                <a:spcPts val="400"/>
              </a:spcBef>
              <a:spcAft>
                <a:spcPts val="0"/>
              </a:spcAft>
              <a:buClr>
                <a:schemeClr val="dk1"/>
              </a:buClr>
              <a:buSzPts val="1800"/>
              <a:buNone/>
            </a:pPr>
            <a:r>
              <a:t/>
            </a:r>
            <a:endParaRPr sz="1700"/>
          </a:p>
          <a:p>
            <a:pPr indent="0" lvl="1" marL="0" marR="0" rtl="0" algn="l">
              <a:lnSpc>
                <a:spcPct val="90000"/>
              </a:lnSpc>
              <a:spcBef>
                <a:spcPts val="400"/>
              </a:spcBef>
              <a:spcAft>
                <a:spcPts val="0"/>
              </a:spcAft>
              <a:buClr>
                <a:schemeClr val="dk1"/>
              </a:buClr>
              <a:buSzPts val="1800"/>
              <a:buFont typeface="Arial"/>
              <a:buNone/>
            </a:pPr>
            <a:r>
              <a:rPr lang="zh-HK" sz="1700"/>
              <a:t>Qian &amp; Rasheed (2007) also used 3 classification techniques to predict daily returns of Dow Jones Industrial Average (DJIA) index, and the accuracy of prediction fluctuated within 2% across different models. </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Reflecting on the Hypothesis</a:t>
            </a:r>
            <a:endParaRPr/>
          </a:p>
        </p:txBody>
      </p:sp>
      <p:sp>
        <p:nvSpPr>
          <p:cNvPr id="1351" name="Google Shape;1351;p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1" marL="0" marR="0" rtl="0" algn="l">
              <a:lnSpc>
                <a:spcPct val="90000"/>
              </a:lnSpc>
              <a:spcBef>
                <a:spcPts val="400"/>
              </a:spcBef>
              <a:spcAft>
                <a:spcPts val="0"/>
              </a:spcAft>
              <a:buClr>
                <a:schemeClr val="dk1"/>
              </a:buClr>
              <a:buSzPts val="1800"/>
              <a:buNone/>
            </a:pPr>
            <a:r>
              <a:rPr lang="zh-HK" sz="1900"/>
              <a:t>Given that we conducted a very </a:t>
            </a:r>
            <a:r>
              <a:rPr lang="zh-HK" sz="1900"/>
              <a:t>straightforward</a:t>
            </a:r>
            <a:r>
              <a:rPr lang="zh-HK" sz="1900"/>
              <a:t> feature engineering approach to deal with all variables</a:t>
            </a:r>
            <a:r>
              <a:rPr lang="zh-HK" sz="1900"/>
              <a:t>, we believe that this is the reason for having such phenomenon, where:</a:t>
            </a:r>
            <a:endParaRPr sz="1900"/>
          </a:p>
          <a:p>
            <a:pPr indent="0" lvl="1" marL="0" marR="0" rtl="0" algn="l">
              <a:lnSpc>
                <a:spcPct val="90000"/>
              </a:lnSpc>
              <a:spcBef>
                <a:spcPts val="400"/>
              </a:spcBef>
              <a:spcAft>
                <a:spcPts val="0"/>
              </a:spcAft>
              <a:buClr>
                <a:schemeClr val="dk1"/>
              </a:buClr>
              <a:buSzPts val="1800"/>
              <a:buNone/>
            </a:pPr>
            <a:r>
              <a:t/>
            </a:r>
            <a:endParaRPr sz="1900"/>
          </a:p>
          <a:p>
            <a:pPr indent="0" lvl="1" marL="0" marR="0" rtl="0" algn="l">
              <a:lnSpc>
                <a:spcPct val="90000"/>
              </a:lnSpc>
              <a:spcBef>
                <a:spcPts val="400"/>
              </a:spcBef>
              <a:spcAft>
                <a:spcPts val="0"/>
              </a:spcAft>
              <a:buClr>
                <a:schemeClr val="dk1"/>
              </a:buClr>
              <a:buSzPts val="1800"/>
              <a:buNone/>
            </a:pPr>
            <a:r>
              <a:rPr lang="zh-HK" sz="1900"/>
              <a:t>All methods that we use in this investigation, not only LSTM but also the classifications methods, are already complex enough to captures the trends of the simply ups and downs of index. So it is difficult for any of model to “outperform” in making predictions compared to others.</a:t>
            </a:r>
            <a:endParaRPr sz="1900"/>
          </a:p>
          <a:p>
            <a:pPr indent="0" lvl="1" marL="0" marR="0" rtl="0" algn="l">
              <a:lnSpc>
                <a:spcPct val="90000"/>
              </a:lnSpc>
              <a:spcBef>
                <a:spcPts val="400"/>
              </a:spcBef>
              <a:spcAft>
                <a:spcPts val="0"/>
              </a:spcAft>
              <a:buClr>
                <a:schemeClr val="dk1"/>
              </a:buClr>
              <a:buSzPts val="1800"/>
              <a:buNone/>
            </a:pPr>
            <a:r>
              <a:t/>
            </a:r>
            <a:endParaRPr sz="1900"/>
          </a:p>
          <a:p>
            <a:pPr indent="0" lvl="1" marL="0" marR="0" rtl="0" algn="l">
              <a:lnSpc>
                <a:spcPct val="90000"/>
              </a:lnSpc>
              <a:spcBef>
                <a:spcPts val="400"/>
              </a:spcBef>
              <a:spcAft>
                <a:spcPts val="0"/>
              </a:spcAft>
              <a:buClr>
                <a:schemeClr val="dk1"/>
              </a:buClr>
              <a:buSzPts val="1800"/>
              <a:buNone/>
            </a:pPr>
            <a:r>
              <a:rPr lang="zh-HK" sz="1900"/>
              <a:t>We may need more complex feature engineering to differentiate the results across models.</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Conclusion &amp; Inspiration</a:t>
            </a:r>
            <a:endParaRPr/>
          </a:p>
        </p:txBody>
      </p:sp>
      <p:sp>
        <p:nvSpPr>
          <p:cNvPr id="1357" name="Google Shape;1357;p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1" marL="0" rtl="0" algn="l">
              <a:lnSpc>
                <a:spcPct val="90000"/>
              </a:lnSpc>
              <a:spcBef>
                <a:spcPts val="400"/>
              </a:spcBef>
              <a:spcAft>
                <a:spcPts val="0"/>
              </a:spcAft>
              <a:buClr>
                <a:schemeClr val="dk1"/>
              </a:buClr>
              <a:buSzPts val="1800"/>
              <a:buNone/>
            </a:pPr>
            <a:r>
              <a:rPr lang="zh-HK" sz="1700"/>
              <a:t>Based on our result so far, we have concluded that:</a:t>
            </a:r>
            <a:endParaRPr sz="1700"/>
          </a:p>
          <a:p>
            <a:pPr indent="-336550" lvl="0" marL="457200" rtl="0" algn="l">
              <a:lnSpc>
                <a:spcPct val="90000"/>
              </a:lnSpc>
              <a:spcBef>
                <a:spcPts val="1200"/>
              </a:spcBef>
              <a:spcAft>
                <a:spcPts val="0"/>
              </a:spcAft>
              <a:buSzPts val="1700"/>
              <a:buChar char="●"/>
            </a:pPr>
            <a:r>
              <a:rPr lang="zh-HK" sz="1700"/>
              <a:t>In terms of making simple predictions, such as ups and downs in daily prices of stock market index, there is no distinguishable difference in performances across </a:t>
            </a:r>
            <a:r>
              <a:rPr lang="zh-HK" sz="1700"/>
              <a:t>classifiers</a:t>
            </a:r>
            <a:r>
              <a:rPr lang="zh-HK" sz="1700"/>
              <a:t> and LSTM model.</a:t>
            </a:r>
            <a:endParaRPr sz="1700"/>
          </a:p>
          <a:p>
            <a:pPr indent="0" lvl="0" marL="0" rtl="0" algn="l">
              <a:lnSpc>
                <a:spcPct val="90000"/>
              </a:lnSpc>
              <a:spcBef>
                <a:spcPts val="1200"/>
              </a:spcBef>
              <a:spcAft>
                <a:spcPts val="0"/>
              </a:spcAft>
              <a:buNone/>
            </a:pPr>
            <a:r>
              <a:t/>
            </a:r>
            <a:endParaRPr sz="1700"/>
          </a:p>
          <a:p>
            <a:pPr indent="0" lvl="0" marL="0" rtl="0" algn="l">
              <a:lnSpc>
                <a:spcPct val="90000"/>
              </a:lnSpc>
              <a:spcBef>
                <a:spcPts val="1200"/>
              </a:spcBef>
              <a:spcAft>
                <a:spcPts val="0"/>
              </a:spcAft>
              <a:buNone/>
            </a:pPr>
            <a:r>
              <a:rPr lang="zh-HK" sz="1700"/>
              <a:t>Given that </a:t>
            </a:r>
            <a:r>
              <a:rPr lang="zh-HK" sz="1700"/>
              <a:t>this is the case, our investigation indicates that there is </a:t>
            </a:r>
            <a:r>
              <a:rPr b="1" lang="zh-HK" sz="1700"/>
              <a:t>no need</a:t>
            </a:r>
            <a:r>
              <a:rPr lang="zh-HK" sz="1700"/>
              <a:t> for using a complex model such as LSTM to make simple predictions, for the sake of efficiency:</a:t>
            </a:r>
            <a:endParaRPr sz="1700"/>
          </a:p>
          <a:p>
            <a:pPr indent="-336550" lvl="0" marL="457200" rtl="0" algn="l">
              <a:lnSpc>
                <a:spcPct val="90000"/>
              </a:lnSpc>
              <a:spcBef>
                <a:spcPts val="1200"/>
              </a:spcBef>
              <a:spcAft>
                <a:spcPts val="0"/>
              </a:spcAft>
              <a:buSzPts val="1700"/>
              <a:buChar char="●"/>
            </a:pPr>
            <a:r>
              <a:rPr lang="zh-HK" sz="1700"/>
              <a:t>For the simple case in our investigation, the LSTM takes approximately 4 hours to run by using a RTX3090 GPU, whereas others take only 20 seconds - 2 minutes for each</a:t>
            </a:r>
            <a:endParaRPr sz="1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5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Limitations of Study &amp; Future Studies</a:t>
            </a:r>
            <a:endParaRPr/>
          </a:p>
        </p:txBody>
      </p:sp>
      <p:sp>
        <p:nvSpPr>
          <p:cNvPr id="1363" name="Google Shape;1363;p5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49250" lvl="0" marL="457200" rtl="0" algn="l">
              <a:lnSpc>
                <a:spcPct val="90000"/>
              </a:lnSpc>
              <a:spcBef>
                <a:spcPts val="400"/>
              </a:spcBef>
              <a:spcAft>
                <a:spcPts val="0"/>
              </a:spcAft>
              <a:buSzPts val="1900"/>
              <a:buAutoNum type="arabicPeriod"/>
            </a:pPr>
            <a:r>
              <a:rPr lang="zh-HK" sz="1900"/>
              <a:t>Relatively small number of observation: around 3200 observations</a:t>
            </a:r>
            <a:endParaRPr sz="1900"/>
          </a:p>
          <a:p>
            <a:pPr indent="-349250" lvl="1" marL="914400" rtl="0" algn="l">
              <a:lnSpc>
                <a:spcPct val="90000"/>
              </a:lnSpc>
              <a:spcBef>
                <a:spcPts val="0"/>
              </a:spcBef>
              <a:spcAft>
                <a:spcPts val="0"/>
              </a:spcAft>
              <a:buSzPts val="1900"/>
              <a:buChar char="○"/>
            </a:pPr>
            <a:r>
              <a:rPr lang="zh-HK" sz="1900"/>
              <a:t>Trade-off between sample size v.s. data relevance (change in economic conditions, consumer preferences, technology)</a:t>
            </a:r>
            <a:endParaRPr sz="1900"/>
          </a:p>
          <a:p>
            <a:pPr indent="0" lvl="0" marL="0" rtl="0" algn="l">
              <a:lnSpc>
                <a:spcPct val="90000"/>
              </a:lnSpc>
              <a:spcBef>
                <a:spcPts val="1200"/>
              </a:spcBef>
              <a:spcAft>
                <a:spcPts val="0"/>
              </a:spcAft>
              <a:buNone/>
            </a:pPr>
            <a:r>
              <a:t/>
            </a:r>
            <a:endParaRPr sz="1900"/>
          </a:p>
          <a:p>
            <a:pPr indent="-349250" lvl="0" marL="457200" rtl="0" algn="l">
              <a:lnSpc>
                <a:spcPct val="90000"/>
              </a:lnSpc>
              <a:spcBef>
                <a:spcPts val="1200"/>
              </a:spcBef>
              <a:spcAft>
                <a:spcPts val="0"/>
              </a:spcAft>
              <a:buSzPts val="1900"/>
              <a:buAutoNum type="arabicPeriod"/>
            </a:pPr>
            <a:r>
              <a:rPr lang="zh-HK" sz="1900"/>
              <a:t>Target Variable: We selected S&amp;P 500 as the representative for U.S. market, but we may use other indicators instead (NASDAQ/</a:t>
            </a:r>
            <a:r>
              <a:rPr lang="zh-HK" sz="1900"/>
              <a:t>DJIA</a:t>
            </a:r>
            <a:r>
              <a:rPr lang="zh-HK" sz="1900"/>
              <a:t>)</a:t>
            </a:r>
            <a:endParaRPr sz="1900"/>
          </a:p>
          <a:p>
            <a:pPr indent="-349250" lvl="1" marL="914400" rtl="0" algn="l">
              <a:lnSpc>
                <a:spcPct val="90000"/>
              </a:lnSpc>
              <a:spcBef>
                <a:spcPts val="0"/>
              </a:spcBef>
              <a:spcAft>
                <a:spcPts val="0"/>
              </a:spcAft>
              <a:buSzPts val="1900"/>
              <a:buChar char="○"/>
            </a:pPr>
            <a:r>
              <a:rPr lang="zh-HK" sz="1900"/>
              <a:t>we can test for return rate, rather directly using the price</a:t>
            </a:r>
            <a:endParaRPr sz="1900"/>
          </a:p>
          <a:p>
            <a:pPr indent="-349250" lvl="1" marL="914400" rtl="0" algn="l">
              <a:lnSpc>
                <a:spcPct val="90000"/>
              </a:lnSpc>
              <a:spcBef>
                <a:spcPts val="0"/>
              </a:spcBef>
              <a:spcAft>
                <a:spcPts val="0"/>
              </a:spcAft>
              <a:buSzPts val="1900"/>
              <a:buChar char="○"/>
            </a:pPr>
            <a:r>
              <a:rPr lang="zh-HK" sz="1900"/>
              <a:t>we can also use indexes from stock market in other countries as well (e.g., Hang Seng index from Hong Kong, A-Share in China)</a:t>
            </a:r>
            <a:endParaRPr sz="19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6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Limitations of Study &amp; Future Studies</a:t>
            </a:r>
            <a:endParaRPr/>
          </a:p>
        </p:txBody>
      </p:sp>
      <p:sp>
        <p:nvSpPr>
          <p:cNvPr id="1369" name="Google Shape;1369;p6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42900" lvl="0" marL="457200" rtl="0" algn="l">
              <a:lnSpc>
                <a:spcPct val="90000"/>
              </a:lnSpc>
              <a:spcBef>
                <a:spcPts val="400"/>
              </a:spcBef>
              <a:spcAft>
                <a:spcPts val="0"/>
              </a:spcAft>
              <a:buSzPts val="1800"/>
              <a:buAutoNum type="arabicPeriod" startAt="3"/>
            </a:pPr>
            <a:r>
              <a:rPr lang="zh-HK" sz="1800"/>
              <a:t>Types of models: we primary focused on classification approach and only used LSTM as representatives of RNNs approach, we may use other techniques such as </a:t>
            </a:r>
            <a:r>
              <a:rPr lang="zh-HK" sz="1800"/>
              <a:t>clustering</a:t>
            </a:r>
            <a:r>
              <a:rPr lang="zh-HK" sz="1800"/>
              <a:t> techniques, and also other neural network models such as bidirectional RNN, or using N-Beats in the future.</a:t>
            </a:r>
            <a:endParaRPr sz="1800"/>
          </a:p>
          <a:p>
            <a:pPr indent="0" lvl="0" marL="0" rtl="0" algn="l">
              <a:lnSpc>
                <a:spcPct val="90000"/>
              </a:lnSpc>
              <a:spcBef>
                <a:spcPts val="1200"/>
              </a:spcBef>
              <a:spcAft>
                <a:spcPts val="0"/>
              </a:spcAft>
              <a:buNone/>
            </a:pPr>
            <a:r>
              <a:t/>
            </a:r>
            <a:endParaRPr sz="1800"/>
          </a:p>
          <a:p>
            <a:pPr indent="-342900" lvl="0" marL="457200" marR="0" rtl="0" algn="l">
              <a:lnSpc>
                <a:spcPct val="90000"/>
              </a:lnSpc>
              <a:spcBef>
                <a:spcPts val="1200"/>
              </a:spcBef>
              <a:spcAft>
                <a:spcPts val="0"/>
              </a:spcAft>
              <a:buSzPts val="1800"/>
              <a:buAutoNum type="arabicPeriod" startAt="3"/>
            </a:pPr>
            <a:r>
              <a:rPr lang="zh-HK" sz="1800"/>
              <a:t>Complexity </a:t>
            </a:r>
            <a:r>
              <a:rPr lang="zh-HK" sz="1800"/>
              <a:t>model: according to studies (Jigar et al, 2015), using a two-stage hybrid model (e.g., two stage fusion approach involving Support Vector Regression in the first stage and Artificial Neural Network) can perform better than that of the single stage prediction models.</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References</a:t>
            </a:r>
            <a:endParaRPr/>
          </a:p>
        </p:txBody>
      </p:sp>
      <p:sp>
        <p:nvSpPr>
          <p:cNvPr id="1375" name="Google Shape;1375;p61"/>
          <p:cNvSpPr txBox="1"/>
          <p:nvPr>
            <p:ph idx="1" type="body"/>
          </p:nvPr>
        </p:nvSpPr>
        <p:spPr>
          <a:xfrm>
            <a:off x="628650" y="1369226"/>
            <a:ext cx="7886700" cy="36555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115000"/>
              </a:lnSpc>
              <a:spcBef>
                <a:spcPts val="1200"/>
              </a:spcBef>
              <a:spcAft>
                <a:spcPts val="0"/>
              </a:spcAft>
              <a:buClr>
                <a:schemeClr val="dk1"/>
              </a:buClr>
              <a:buSzPct val="100000"/>
              <a:buNone/>
            </a:pPr>
            <a:r>
              <a:rPr lang="zh-HK" sz="1100"/>
              <a:t>Basak, S., Kar, S., Saha, S., Khaidem, L., &amp; Dey, S. R. (2019). Predicting the direction of stock market prices using tree-based classifiers. The North American Journal of Economics and Finance, 47, 552-567.</a:t>
            </a:r>
            <a:endParaRPr sz="1100"/>
          </a:p>
          <a:p>
            <a:pPr indent="0" lvl="0" marL="0" rtl="0" algn="l">
              <a:lnSpc>
                <a:spcPct val="115000"/>
              </a:lnSpc>
              <a:spcBef>
                <a:spcPts val="1200"/>
              </a:spcBef>
              <a:spcAft>
                <a:spcPts val="0"/>
              </a:spcAft>
              <a:buClr>
                <a:schemeClr val="dk1"/>
              </a:buClr>
              <a:buSzPct val="100000"/>
              <a:buNone/>
            </a:pPr>
            <a:r>
              <a:rPr lang="zh-HK" sz="1100"/>
              <a:t>Bhandari, H. N., Rimal, B., Pokhrel, N. R., Rimal, R., Dahal, K. R., &amp; Khatri, R. K. (2022). Predicting stock market index using LSTM. Machine Learning with Applications, 9, 100320.</a:t>
            </a:r>
            <a:endParaRPr sz="1100"/>
          </a:p>
          <a:p>
            <a:pPr indent="0" lvl="0" marL="0" rtl="0" algn="l">
              <a:lnSpc>
                <a:spcPct val="115000"/>
              </a:lnSpc>
              <a:spcBef>
                <a:spcPts val="1200"/>
              </a:spcBef>
              <a:spcAft>
                <a:spcPts val="0"/>
              </a:spcAft>
              <a:buClr>
                <a:schemeClr val="dk1"/>
              </a:buClr>
              <a:buSzPct val="100000"/>
              <a:buNone/>
            </a:pPr>
            <a:r>
              <a:rPr lang="zh-HK" sz="1100"/>
              <a:t>Breinlich, H., Leromain, E., Novy, D., Sampson, T., &amp; Usman, A. (2018). The Economic Effects of Brexit – Evidence from the Stock Market. Centre for Economic Performance. https://cep.lse.ac.uk/pubs/download/dp1570.pdf</a:t>
            </a:r>
            <a:endParaRPr sz="1100"/>
          </a:p>
          <a:p>
            <a:pPr indent="0" lvl="0" marL="0" rtl="0" algn="l">
              <a:lnSpc>
                <a:spcPct val="115000"/>
              </a:lnSpc>
              <a:spcBef>
                <a:spcPts val="1200"/>
              </a:spcBef>
              <a:spcAft>
                <a:spcPts val="0"/>
              </a:spcAft>
              <a:buClr>
                <a:schemeClr val="dk1"/>
              </a:buClr>
              <a:buSzPct val="100000"/>
              <a:buNone/>
            </a:pPr>
            <a:r>
              <a:rPr lang="zh-HK" sz="1100"/>
              <a:t>Bu, Q., &amp; Forrest, J. (2021). Comparing sentiment measures in mutual fund performance. International Journal of Managerial Finance, 17(3), 478-493.</a:t>
            </a:r>
            <a:endParaRPr sz="1100"/>
          </a:p>
          <a:p>
            <a:pPr indent="0" lvl="0" marL="0" rtl="0" algn="l">
              <a:lnSpc>
                <a:spcPct val="115000"/>
              </a:lnSpc>
              <a:spcBef>
                <a:spcPts val="1200"/>
              </a:spcBef>
              <a:spcAft>
                <a:spcPts val="0"/>
              </a:spcAft>
              <a:buClr>
                <a:schemeClr val="dk1"/>
              </a:buClr>
              <a:buSzPct val="100000"/>
              <a:buNone/>
            </a:pPr>
            <a:r>
              <a:rPr lang="zh-HK" sz="1100"/>
              <a:t>Campisi, G., Muzzioli, S., &amp; De Baets, B. (2024). A comparison of machine learning methods for predicting the direction of the us stock market on the basis of volatility indices. International Journal of Forecasting, 40(3), 869-880.</a:t>
            </a:r>
            <a:endParaRPr sz="1100"/>
          </a:p>
          <a:p>
            <a:pPr indent="0" lvl="0" marL="0" rtl="0" algn="l">
              <a:lnSpc>
                <a:spcPct val="115000"/>
              </a:lnSpc>
              <a:spcBef>
                <a:spcPts val="1200"/>
              </a:spcBef>
              <a:spcAft>
                <a:spcPts val="0"/>
              </a:spcAft>
              <a:buClr>
                <a:schemeClr val="dk1"/>
              </a:buClr>
              <a:buSzPct val="100000"/>
              <a:buNone/>
            </a:pPr>
            <a:r>
              <a:rPr lang="zh-HK" sz="1100"/>
              <a:t>Chavan, P. S., &amp; Patil, S. T. (2013). Parameters for stock market prediction. International Journal of Computer Technology and Applications, 4(2), 337.</a:t>
            </a:r>
            <a:endParaRPr sz="1100"/>
          </a:p>
          <a:p>
            <a:pPr indent="0" lvl="0" marL="0" rtl="0" algn="l">
              <a:lnSpc>
                <a:spcPct val="115000"/>
              </a:lnSpc>
              <a:spcBef>
                <a:spcPts val="1200"/>
              </a:spcBef>
              <a:spcAft>
                <a:spcPts val="0"/>
              </a:spcAft>
              <a:buClr>
                <a:schemeClr val="dk1"/>
              </a:buClr>
              <a:buSzPct val="100000"/>
              <a:buNone/>
            </a:pPr>
            <a:r>
              <a:rPr lang="zh-HK" sz="1100"/>
              <a:t>Das, S. P., &amp; Padhy, S. (2012). Support vector machines for prediction of futures prices in Indian stock market. International Journal of Computer Applications, 41(3).</a:t>
            </a:r>
            <a:endParaRPr sz="1100"/>
          </a:p>
          <a:p>
            <a:pPr indent="0" lvl="0" marL="0" rtl="0" algn="l">
              <a:lnSpc>
                <a:spcPct val="115000"/>
              </a:lnSpc>
              <a:spcBef>
                <a:spcPts val="1200"/>
              </a:spcBef>
              <a:spcAft>
                <a:spcPts val="0"/>
              </a:spcAft>
              <a:buClr>
                <a:schemeClr val="dk1"/>
              </a:buClr>
              <a:buSzPct val="100000"/>
              <a:buNone/>
            </a:pPr>
            <a:r>
              <a:rPr lang="zh-HK" sz="1100"/>
              <a:t>E. F. Fama, “The behavior of stock-market prices,” The journalofBusiness,vol.38,no.1,pp.34–105,1965.</a:t>
            </a:r>
            <a:endParaRPr sz="1100"/>
          </a:p>
          <a:p>
            <a:pPr indent="0" lvl="0" marL="0" rtl="0" algn="l">
              <a:lnSpc>
                <a:spcPct val="115000"/>
              </a:lnSpc>
              <a:spcBef>
                <a:spcPts val="1200"/>
              </a:spcBef>
              <a:spcAft>
                <a:spcPts val="1200"/>
              </a:spcAft>
              <a:buClr>
                <a:schemeClr val="dk1"/>
              </a:buClr>
              <a:buSzPct val="100000"/>
              <a:buNone/>
            </a:pPr>
            <a:r>
              <a:rPr lang="zh-HK" sz="1100"/>
              <a:t>Jiao, Y., &amp; Jakubowicz, J. (2017, December). Predicting stock movement direction with machine learning: An extensive study on S&amp;P 500 stocks. In 2017 IEEE International Conference on Big Data (Big Data) (pp. 4705-4713). IEEE.</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References</a:t>
            </a:r>
            <a:endParaRPr/>
          </a:p>
        </p:txBody>
      </p:sp>
      <p:sp>
        <p:nvSpPr>
          <p:cNvPr id="1381" name="Google Shape;1381;p62"/>
          <p:cNvSpPr txBox="1"/>
          <p:nvPr>
            <p:ph idx="1" type="body"/>
          </p:nvPr>
        </p:nvSpPr>
        <p:spPr>
          <a:xfrm>
            <a:off x="628650" y="1369226"/>
            <a:ext cx="7886700" cy="36555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15000"/>
              </a:lnSpc>
              <a:spcBef>
                <a:spcPts val="1200"/>
              </a:spcBef>
              <a:spcAft>
                <a:spcPts val="0"/>
              </a:spcAft>
              <a:buClr>
                <a:schemeClr val="dk1"/>
              </a:buClr>
              <a:buSzPct val="100000"/>
              <a:buNone/>
            </a:pPr>
            <a:r>
              <a:rPr lang="zh-HK" sz="1100"/>
              <a:t>Khan, W., Malik, U., Ghazanfar, M.A. </a:t>
            </a:r>
            <a:r>
              <a:rPr i="1" lang="zh-HK" sz="1100"/>
              <a:t>et al.</a:t>
            </a:r>
            <a:r>
              <a:rPr lang="zh-HK" sz="1100"/>
              <a:t> </a:t>
            </a:r>
            <a:r>
              <a:rPr lang="zh-HK" sz="1100"/>
              <a:t> (2020).</a:t>
            </a:r>
            <a:r>
              <a:rPr lang="zh-HK" sz="1100" u="sng">
                <a:solidFill>
                  <a:srgbClr val="1155CC"/>
                </a:solidFill>
                <a:hlinkClick r:id="rId3">
                  <a:extLst>
                    <a:ext uri="{A12FA001-AC4F-418D-AE19-62706E023703}">
                      <ahyp:hlinkClr val="tx"/>
                    </a:ext>
                  </a:extLst>
                </a:hlinkClick>
              </a:rPr>
              <a:t> </a:t>
            </a:r>
            <a:r>
              <a:rPr lang="zh-HK" sz="1100"/>
              <a:t>Predicting stock market trends using machine learning algorithms via public sentiment and political situation analysis. </a:t>
            </a:r>
            <a:r>
              <a:rPr i="1" lang="zh-HK" sz="1100"/>
              <a:t>Soft Comput</a:t>
            </a:r>
            <a:r>
              <a:rPr lang="zh-HK" sz="1100"/>
              <a:t> </a:t>
            </a:r>
            <a:r>
              <a:rPr b="1" lang="zh-HK" sz="1100"/>
              <a:t>24</a:t>
            </a:r>
            <a:r>
              <a:rPr lang="zh-HK" sz="1100"/>
              <a:t>, 11019–11043</a:t>
            </a:r>
            <a:endParaRPr sz="1100" u="sng">
              <a:solidFill>
                <a:srgbClr val="1155CC"/>
              </a:solidFill>
            </a:endParaRPr>
          </a:p>
          <a:p>
            <a:pPr indent="0" lvl="0" marL="0" rtl="0" algn="l">
              <a:lnSpc>
                <a:spcPct val="115000"/>
              </a:lnSpc>
              <a:spcBef>
                <a:spcPts val="1200"/>
              </a:spcBef>
              <a:spcAft>
                <a:spcPts val="0"/>
              </a:spcAft>
              <a:buClr>
                <a:schemeClr val="dk1"/>
              </a:buClr>
              <a:buSzPct val="100000"/>
              <a:buNone/>
            </a:pPr>
            <a:r>
              <a:rPr lang="zh-HK" sz="1100"/>
              <a:t>Lakshmi, V., Harika, K., Bavishya, H., &amp; Harsha, C. S. (2017). Sentiment analysis of twitter data. Int Res J Eng Technol, 4(2), 2224-2227.</a:t>
            </a:r>
            <a:endParaRPr sz="1100"/>
          </a:p>
          <a:p>
            <a:pPr indent="0" lvl="0" marL="0" rtl="0" algn="l">
              <a:lnSpc>
                <a:spcPct val="115000"/>
              </a:lnSpc>
              <a:spcBef>
                <a:spcPts val="1200"/>
              </a:spcBef>
              <a:spcAft>
                <a:spcPts val="0"/>
              </a:spcAft>
              <a:buClr>
                <a:schemeClr val="dk1"/>
              </a:buClr>
              <a:buSzPct val="100000"/>
              <a:buNone/>
            </a:pPr>
            <a:r>
              <a:rPr lang="zh-HK" sz="1100"/>
              <a:t>Maknickienė, N., &amp; Vaškevičiūtė, A. (2017). Comparison of sentiments data extraction and prediction. Innovative Infotechnologies for Science, Business and Education, 1(22), 14-20.</a:t>
            </a:r>
            <a:endParaRPr sz="1100"/>
          </a:p>
          <a:p>
            <a:pPr indent="0" lvl="0" marL="0" rtl="0" algn="l">
              <a:lnSpc>
                <a:spcPct val="115000"/>
              </a:lnSpc>
              <a:spcBef>
                <a:spcPts val="1200"/>
              </a:spcBef>
              <a:spcAft>
                <a:spcPts val="0"/>
              </a:spcAft>
              <a:buClr>
                <a:schemeClr val="dk1"/>
              </a:buClr>
              <a:buSzPct val="100000"/>
              <a:buNone/>
            </a:pPr>
            <a:r>
              <a:rPr lang="zh-HK" sz="1100"/>
              <a:t>Patel, J., Shah, S., Thakkar, P., &amp; Kotecha, K. (2015). Predicting stock and stock price index movement using trend deterministic data preparation and machine learning techniques. Expert Systems with Applications, 42(1), 259-268. </a:t>
            </a:r>
            <a:endParaRPr sz="1100"/>
          </a:p>
          <a:p>
            <a:pPr indent="0" lvl="0" marL="0" rtl="0" algn="l">
              <a:lnSpc>
                <a:spcPct val="115000"/>
              </a:lnSpc>
              <a:spcBef>
                <a:spcPts val="1200"/>
              </a:spcBef>
              <a:spcAft>
                <a:spcPts val="0"/>
              </a:spcAft>
              <a:buClr>
                <a:schemeClr val="dk1"/>
              </a:buClr>
              <a:buSzPct val="100000"/>
              <a:buNone/>
            </a:pPr>
            <a:r>
              <a:rPr lang="zh-HK" sz="1100"/>
              <a:t>R. P. Schumaker and H. Chen, "A Discrete Stock Price Prediction Engine Based on Financial News," in Computer, vol. 43, no. 1, pp. 51-56, Jan. 2010, doi: 10.1109/MC.2010.2.</a:t>
            </a:r>
            <a:endParaRPr sz="1100"/>
          </a:p>
          <a:p>
            <a:pPr indent="0" lvl="0" marL="0" rtl="0" algn="l">
              <a:lnSpc>
                <a:spcPct val="115000"/>
              </a:lnSpc>
              <a:spcBef>
                <a:spcPts val="1200"/>
              </a:spcBef>
              <a:spcAft>
                <a:spcPts val="0"/>
              </a:spcAft>
              <a:buClr>
                <a:schemeClr val="dk1"/>
              </a:buClr>
              <a:buSzPct val="100000"/>
              <a:buNone/>
            </a:pPr>
            <a:r>
              <a:rPr lang="zh-HK" sz="1100"/>
              <a:t>Schumaker, R. P., &amp; Chen, H. (2009). Textual analysis of stock market prediction using breaking financial news: The AZFin text system. ACM Transactions on Information Systems (TOIS), 27(2), 12. </a:t>
            </a:r>
            <a:endParaRPr sz="1100"/>
          </a:p>
          <a:p>
            <a:pPr indent="0" lvl="0" marL="0" rtl="0" algn="l">
              <a:lnSpc>
                <a:spcPct val="115000"/>
              </a:lnSpc>
              <a:spcBef>
                <a:spcPts val="1200"/>
              </a:spcBef>
              <a:spcAft>
                <a:spcPts val="0"/>
              </a:spcAft>
              <a:buClr>
                <a:schemeClr val="dk1"/>
              </a:buClr>
              <a:buSzPct val="100000"/>
              <a:buNone/>
            </a:pPr>
            <a:r>
              <a:rPr lang="zh-HK" sz="1100"/>
              <a:t>Thawornwong S, Enke D (2004) The adaptive selection of financial and economic variables for use with artificial neural networks. Neurocomputing 56:205–232</a:t>
            </a:r>
            <a:endParaRPr sz="1100"/>
          </a:p>
          <a:p>
            <a:pPr indent="0" lvl="0" marL="0" rtl="0" algn="l">
              <a:lnSpc>
                <a:spcPct val="115000"/>
              </a:lnSpc>
              <a:spcBef>
                <a:spcPts val="1200"/>
              </a:spcBef>
              <a:spcAft>
                <a:spcPts val="1200"/>
              </a:spcAft>
              <a:buClr>
                <a:schemeClr val="dk1"/>
              </a:buClr>
              <a:buSzPct val="100000"/>
              <a:buNone/>
            </a:pPr>
            <a:r>
              <a:rPr lang="zh-HK" sz="1100"/>
              <a:t>Yeh, C. Y., Huang, C. W., &amp; Lee, S. J. (2011). A multiple-kernel support vector regression approach for stock market price forecasting. Expert Systems with Applications, 38(3), 2177-2186.</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HK"/>
              <a:t>Research Question</a:t>
            </a:r>
            <a:endParaRPr/>
          </a:p>
        </p:txBody>
      </p:sp>
      <p:sp>
        <p:nvSpPr>
          <p:cNvPr id="572" name="Google Shape;572;p1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zh-HK" sz="1900"/>
              <a:t>Does LSTM, as a Recurrent Neural Network model that has complex structure in nature, will outperform </a:t>
            </a:r>
            <a:r>
              <a:rPr lang="zh-HK" sz="1900"/>
              <a:t>classical </a:t>
            </a:r>
            <a:r>
              <a:rPr lang="zh-HK" sz="1900"/>
              <a:t>classification techniques in predicting stock market movements?</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Literature reviews</a:t>
            </a:r>
            <a:endParaRPr/>
          </a:p>
        </p:txBody>
      </p:sp>
      <p:sp>
        <p:nvSpPr>
          <p:cNvPr id="578" name="Google Shape;578;p2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fontScale="92500" lnSpcReduction="20000"/>
          </a:bodyPr>
          <a:lstStyle/>
          <a:p>
            <a:pPr indent="-183832" lvl="0" marL="177800" rtl="0" algn="l">
              <a:lnSpc>
                <a:spcPct val="90000"/>
              </a:lnSpc>
              <a:spcBef>
                <a:spcPts val="0"/>
              </a:spcBef>
              <a:spcAft>
                <a:spcPts val="0"/>
              </a:spcAft>
              <a:buClr>
                <a:srgbClr val="000000"/>
              </a:buClr>
              <a:buSzPct val="100000"/>
              <a:buChar char="●"/>
            </a:pPr>
            <a:r>
              <a:rPr b="0" i="0" lang="zh-HK" sz="1400" u="none" strike="noStrike">
                <a:solidFill>
                  <a:srgbClr val="000000"/>
                </a:solidFill>
                <a:latin typeface="Arial"/>
                <a:ea typeface="Arial"/>
                <a:cs typeface="Arial"/>
                <a:sym typeface="Arial"/>
              </a:rPr>
              <a:t>Schumaker and Chen (2010): SVM is a machine learning algorithm that can classify a future stock price direction</a:t>
            </a:r>
            <a:r>
              <a:rPr b="0" i="0" lang="zh-HK" sz="1400" u="none" strike="noStrike">
                <a:solidFill>
                  <a:srgbClr val="222222"/>
                </a:solidFill>
                <a:latin typeface="Arial"/>
                <a:ea typeface="Arial"/>
                <a:cs typeface="Arial"/>
                <a:sym typeface="Arial"/>
              </a:rPr>
              <a:t> Basak and other scholars (Basak et al, 2019) used random forest and Gradient boosted decision trees, </a:t>
            </a:r>
            <a:r>
              <a:rPr b="0" i="0" lang="zh-HK" sz="1400" u="none" strike="noStrike">
                <a:solidFill>
                  <a:srgbClr val="1F1F1F"/>
                </a:solidFill>
                <a:latin typeface="Georgia"/>
                <a:ea typeface="Georgia"/>
                <a:cs typeface="Georgia"/>
                <a:sym typeface="Georgia"/>
              </a:rPr>
              <a:t>reported over 98% accuracies for predicting up and down movements for a variety of companies in U.S. stock market.</a:t>
            </a:r>
            <a:endParaRPr b="0" i="0" sz="1400" u="none" strike="noStrike">
              <a:solidFill>
                <a:srgbClr val="000000"/>
              </a:solidFill>
              <a:latin typeface="Arial"/>
              <a:ea typeface="Arial"/>
              <a:cs typeface="Arial"/>
              <a:sym typeface="Arial"/>
            </a:endParaRPr>
          </a:p>
          <a:p>
            <a:pPr indent="-183832" lvl="0" marL="177800" rtl="0" algn="l">
              <a:lnSpc>
                <a:spcPct val="90000"/>
              </a:lnSpc>
              <a:spcBef>
                <a:spcPts val="1800"/>
              </a:spcBef>
              <a:spcAft>
                <a:spcPts val="0"/>
              </a:spcAft>
              <a:buClr>
                <a:srgbClr val="000000"/>
              </a:buClr>
              <a:buSzPct val="100000"/>
              <a:buChar char="●"/>
            </a:pPr>
            <a:r>
              <a:rPr b="0" i="0" lang="zh-HK" sz="1400" u="none" strike="noStrike">
                <a:solidFill>
                  <a:srgbClr val="000000"/>
                </a:solidFill>
                <a:latin typeface="Arial"/>
                <a:ea typeface="Arial"/>
                <a:cs typeface="Arial"/>
                <a:sym typeface="Arial"/>
              </a:rPr>
              <a:t>Das and Padhy (2012) used backpropagation (BP) and SVM to predict future prices in the Indian stock market. The performance of these techniques are compared and it is observed that SVM provides better results when compared with the results from the BP </a:t>
            </a:r>
            <a:r>
              <a:rPr lang="zh-HK" sz="1400">
                <a:solidFill>
                  <a:srgbClr val="000000"/>
                </a:solidFill>
                <a:latin typeface="Arial"/>
                <a:ea typeface="Arial"/>
                <a:cs typeface="Arial"/>
                <a:sym typeface="Arial"/>
              </a:rPr>
              <a:t>technique. </a:t>
            </a:r>
            <a:endParaRPr/>
          </a:p>
          <a:p>
            <a:pPr indent="-183832" lvl="0" marL="177800" rtl="0" algn="l">
              <a:lnSpc>
                <a:spcPct val="90000"/>
              </a:lnSpc>
              <a:spcBef>
                <a:spcPts val="1800"/>
              </a:spcBef>
              <a:spcAft>
                <a:spcPts val="0"/>
              </a:spcAft>
              <a:buClr>
                <a:srgbClr val="000000"/>
              </a:buClr>
              <a:buSzPct val="100000"/>
              <a:buChar char="●"/>
            </a:pPr>
            <a:r>
              <a:rPr lang="zh-HK" sz="1400">
                <a:solidFill>
                  <a:srgbClr val="000000"/>
                </a:solidFill>
                <a:latin typeface="Arial"/>
                <a:ea typeface="Arial"/>
                <a:cs typeface="Arial"/>
                <a:sym typeface="Arial"/>
              </a:rPr>
              <a:t>The study by Patel, Shah, Thakkar and Kotecha (2015) compares four Indian stock market prediction models from 2003-2012, including ANN, SVM, random forest, and naive-Bayes, which finds that random forest outperforms the other three prediction models. </a:t>
            </a:r>
            <a:endParaRPr/>
          </a:p>
          <a:p>
            <a:pPr indent="-183832" lvl="0" marL="177800" marR="0" rtl="0" algn="l">
              <a:lnSpc>
                <a:spcPct val="90000"/>
              </a:lnSpc>
              <a:spcBef>
                <a:spcPts val="1800"/>
              </a:spcBef>
              <a:spcAft>
                <a:spcPts val="0"/>
              </a:spcAft>
              <a:buClr>
                <a:srgbClr val="000000"/>
              </a:buClr>
              <a:buSzPct val="100000"/>
              <a:buChar char="●"/>
            </a:pPr>
            <a:r>
              <a:rPr lang="zh-HK" sz="1400">
                <a:solidFill>
                  <a:srgbClr val="000000"/>
                </a:solidFill>
                <a:latin typeface="Arial"/>
                <a:ea typeface="Arial"/>
                <a:cs typeface="Arial"/>
                <a:sym typeface="Arial"/>
              </a:rPr>
              <a:t>Huang, Yeh and Lee (2011) address problems that arise when using support vector regression to forecast stock market values when dealing with kernel function hyperp</a:t>
            </a:r>
            <a:r>
              <a:rPr lang="zh-HK" sz="1400">
                <a:solidFill>
                  <a:srgbClr val="000000"/>
                </a:solidFill>
              </a:rPr>
              <a:t>arameters. </a:t>
            </a:r>
            <a:endParaRPr sz="1400">
              <a:solidFill>
                <a:srgbClr val="000000"/>
              </a:solidFill>
            </a:endParaRPr>
          </a:p>
          <a:p>
            <a:pPr indent="-183832" lvl="0" marL="177800" marR="0" rtl="0" algn="l">
              <a:lnSpc>
                <a:spcPct val="90000"/>
              </a:lnSpc>
              <a:spcBef>
                <a:spcPts val="1800"/>
              </a:spcBef>
              <a:spcAft>
                <a:spcPts val="0"/>
              </a:spcAft>
              <a:buClr>
                <a:srgbClr val="000000"/>
              </a:buClr>
              <a:buSzPct val="100000"/>
              <a:buChar char="●"/>
            </a:pPr>
            <a:r>
              <a:rPr lang="zh-HK" sz="1400">
                <a:solidFill>
                  <a:srgbClr val="000000"/>
                </a:solidFill>
              </a:rPr>
              <a:t>Basak (Basak et al, 2019) and Jiao (Jiao, 2017) also have used random forest and Gradient boosted decision trees, reported a high accuracies for predicting up and down movements for a variety of companies in U.S. stock market.</a:t>
            </a:r>
            <a:br>
              <a:rPr lang="zh-HK" sz="1400">
                <a:solidFill>
                  <a:srgbClr val="000000"/>
                </a:solidFill>
              </a:rPr>
            </a:br>
            <a:endParaRPr sz="14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1"/>
          <p:cNvSpPr/>
          <p:nvPr/>
        </p:nvSpPr>
        <p:spPr>
          <a:xfrm>
            <a:off x="524250" y="1407325"/>
            <a:ext cx="2648700" cy="652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4" name="Google Shape;584;p21"/>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800"/>
              <a:buFont typeface="Play"/>
              <a:buNone/>
            </a:pPr>
            <a:r>
              <a:rPr lang="zh-HK"/>
              <a:t>Literature Review</a:t>
            </a:r>
            <a:endParaRPr/>
          </a:p>
        </p:txBody>
      </p:sp>
      <p:sp>
        <p:nvSpPr>
          <p:cNvPr id="585" name="Google Shape;585;p21"/>
          <p:cNvSpPr/>
          <p:nvPr/>
        </p:nvSpPr>
        <p:spPr>
          <a:xfrm flipH="1">
            <a:off x="5971050" y="1408575"/>
            <a:ext cx="2648700" cy="652500"/>
          </a:xfrm>
          <a:prstGeom prst="rect">
            <a:avLst/>
          </a:prstGeom>
          <a:solidFill>
            <a:srgbClr val="D8F2C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6" name="Google Shape;586;p21"/>
          <p:cNvSpPr/>
          <p:nvPr/>
        </p:nvSpPr>
        <p:spPr>
          <a:xfrm>
            <a:off x="524250" y="2349275"/>
            <a:ext cx="2648700" cy="227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21"/>
          <p:cNvSpPr txBox="1"/>
          <p:nvPr/>
        </p:nvSpPr>
        <p:spPr>
          <a:xfrm>
            <a:off x="593250" y="2498324"/>
            <a:ext cx="2579700" cy="1931339"/>
          </a:xfrm>
          <a:prstGeom prst="rect">
            <a:avLst/>
          </a:prstGeom>
          <a:noFill/>
          <a:ln>
            <a:noFill/>
          </a:ln>
        </p:spPr>
        <p:txBody>
          <a:bodyPr anchorCtr="0" anchor="t" bIns="91425" lIns="91425" spcFirstLastPara="1" rIns="91425" wrap="square" tIns="91425">
            <a:noAutofit/>
          </a:bodyPr>
          <a:lstStyle/>
          <a:p>
            <a:pPr indent="0" lvl="0" marL="12700" marR="0" rtl="0" algn="ctr">
              <a:spcBef>
                <a:spcPts val="0"/>
              </a:spcBef>
              <a:spcAft>
                <a:spcPts val="0"/>
              </a:spcAft>
              <a:buNone/>
            </a:pPr>
            <a:r>
              <a:rPr lang="zh-HK" sz="1500">
                <a:solidFill>
                  <a:schemeClr val="lt1"/>
                </a:solidFill>
                <a:latin typeface="Roboto"/>
                <a:ea typeface="Roboto"/>
                <a:cs typeface="Roboto"/>
                <a:sym typeface="Roboto"/>
              </a:rPr>
              <a:t>Scholars tends to focus on one or a few models to evaluate the performance, lack of a comprehensive perspective to compared between models and figure out the best</a:t>
            </a:r>
            <a:endParaRPr sz="1500">
              <a:solidFill>
                <a:schemeClr val="lt1"/>
              </a:solidFill>
              <a:latin typeface="Roboto"/>
              <a:ea typeface="Roboto"/>
              <a:cs typeface="Roboto"/>
              <a:sym typeface="Roboto"/>
            </a:endParaRPr>
          </a:p>
        </p:txBody>
      </p:sp>
      <p:sp>
        <p:nvSpPr>
          <p:cNvPr id="588" name="Google Shape;588;p21"/>
          <p:cNvSpPr txBox="1"/>
          <p:nvPr/>
        </p:nvSpPr>
        <p:spPr>
          <a:xfrm>
            <a:off x="520125" y="1407325"/>
            <a:ext cx="2648700" cy="6525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zh-HK" sz="1800">
                <a:solidFill>
                  <a:schemeClr val="lt1"/>
                </a:solidFill>
                <a:latin typeface="Fira Sans Extra Condensed"/>
                <a:ea typeface="Fira Sans Extra Condensed"/>
                <a:cs typeface="Fira Sans Extra Condensed"/>
                <a:sym typeface="Fira Sans Extra Condensed"/>
              </a:rPr>
              <a:t>Evidence before this study</a:t>
            </a:r>
            <a:endParaRPr b="1" sz="1800">
              <a:solidFill>
                <a:schemeClr val="dk1"/>
              </a:solidFill>
              <a:latin typeface="Fira Sans Extra Condensed"/>
              <a:ea typeface="Fira Sans Extra Condensed"/>
              <a:cs typeface="Fira Sans Extra Condensed"/>
              <a:sym typeface="Fira Sans Extra Condensed"/>
            </a:endParaRPr>
          </a:p>
        </p:txBody>
      </p:sp>
      <p:sp>
        <p:nvSpPr>
          <p:cNvPr id="589" name="Google Shape;589;p21"/>
          <p:cNvSpPr/>
          <p:nvPr/>
        </p:nvSpPr>
        <p:spPr>
          <a:xfrm flipH="1">
            <a:off x="5971050" y="2349400"/>
            <a:ext cx="2648700" cy="2279400"/>
          </a:xfrm>
          <a:prstGeom prst="rect">
            <a:avLst/>
          </a:prstGeom>
          <a:solidFill>
            <a:srgbClr val="D8F2C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21"/>
          <p:cNvSpPr txBox="1"/>
          <p:nvPr/>
        </p:nvSpPr>
        <p:spPr>
          <a:xfrm flipH="1">
            <a:off x="5936550" y="2349400"/>
            <a:ext cx="2648700" cy="1874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zh-HK" sz="1500">
                <a:solidFill>
                  <a:schemeClr val="dk1"/>
                </a:solidFill>
                <a:latin typeface="Roboto"/>
                <a:ea typeface="Roboto"/>
                <a:cs typeface="Roboto"/>
                <a:sym typeface="Roboto"/>
              </a:rPr>
              <a:t>This is the </a:t>
            </a:r>
            <a:r>
              <a:rPr lang="zh-HK" sz="1500">
                <a:solidFill>
                  <a:schemeClr val="accent5"/>
                </a:solidFill>
                <a:latin typeface="Roboto"/>
                <a:ea typeface="Roboto"/>
                <a:cs typeface="Roboto"/>
                <a:sym typeface="Roboto"/>
              </a:rPr>
              <a:t>first</a:t>
            </a:r>
            <a:r>
              <a:rPr lang="zh-HK" sz="1500">
                <a:solidFill>
                  <a:schemeClr val="dk1"/>
                </a:solidFill>
                <a:latin typeface="Roboto"/>
                <a:ea typeface="Roboto"/>
                <a:cs typeface="Roboto"/>
                <a:sym typeface="Roboto"/>
              </a:rPr>
              <a:t> study comprehensively compared the results of different classification models, </a:t>
            </a:r>
            <a:r>
              <a:rPr lang="zh-HK" sz="1500">
                <a:solidFill>
                  <a:schemeClr val="dk1"/>
                </a:solidFill>
                <a:latin typeface="Roboto"/>
                <a:ea typeface="Roboto"/>
                <a:cs typeface="Roboto"/>
                <a:sym typeface="Roboto"/>
              </a:rPr>
              <a:t>compared to </a:t>
            </a:r>
            <a:r>
              <a:rPr lang="zh-HK" sz="1500">
                <a:solidFill>
                  <a:schemeClr val="dk1"/>
                </a:solidFill>
                <a:latin typeface="Roboto"/>
                <a:ea typeface="Roboto"/>
                <a:cs typeface="Roboto"/>
                <a:sym typeface="Roboto"/>
              </a:rPr>
              <a:t>an additional RNN model, to make predictions of up and down movements of S&amp;P 500 stock market index</a:t>
            </a:r>
            <a:endParaRPr sz="1500">
              <a:solidFill>
                <a:schemeClr val="dk1"/>
              </a:solidFill>
              <a:latin typeface="Roboto"/>
              <a:ea typeface="Roboto"/>
              <a:cs typeface="Roboto"/>
              <a:sym typeface="Roboto"/>
            </a:endParaRPr>
          </a:p>
        </p:txBody>
      </p:sp>
      <p:sp>
        <p:nvSpPr>
          <p:cNvPr id="591" name="Google Shape;591;p21"/>
          <p:cNvSpPr txBox="1"/>
          <p:nvPr/>
        </p:nvSpPr>
        <p:spPr>
          <a:xfrm flipH="1">
            <a:off x="5971051" y="1408575"/>
            <a:ext cx="2579700" cy="652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zh-HK" sz="1800">
                <a:solidFill>
                  <a:schemeClr val="dk1"/>
                </a:solidFill>
                <a:latin typeface="Fira Sans Extra Condensed"/>
                <a:ea typeface="Fira Sans Extra Condensed"/>
                <a:cs typeface="Fira Sans Extra Condensed"/>
                <a:sym typeface="Fira Sans Extra Condensed"/>
              </a:rPr>
              <a:t>Added value of this study</a:t>
            </a:r>
            <a:endParaRPr b="1" sz="1800">
              <a:solidFill>
                <a:schemeClr val="dk1"/>
              </a:solidFill>
              <a:latin typeface="Fira Sans Extra Condensed"/>
              <a:ea typeface="Fira Sans Extra Condensed"/>
              <a:cs typeface="Fira Sans Extra Condensed"/>
              <a:sym typeface="Fira Sans Extra Condensed"/>
            </a:endParaRPr>
          </a:p>
        </p:txBody>
      </p:sp>
      <p:grpSp>
        <p:nvGrpSpPr>
          <p:cNvPr id="592" name="Google Shape;592;p21"/>
          <p:cNvGrpSpPr/>
          <p:nvPr/>
        </p:nvGrpSpPr>
        <p:grpSpPr>
          <a:xfrm>
            <a:off x="3319991" y="1710163"/>
            <a:ext cx="2361883" cy="2621945"/>
            <a:chOff x="3348439" y="1629675"/>
            <a:chExt cx="2280250" cy="2474700"/>
          </a:xfrm>
        </p:grpSpPr>
        <p:sp>
          <p:nvSpPr>
            <p:cNvPr id="593" name="Google Shape;593;p21"/>
            <p:cNvSpPr/>
            <p:nvPr/>
          </p:nvSpPr>
          <p:spPr>
            <a:xfrm>
              <a:off x="4239988" y="1629675"/>
              <a:ext cx="495300" cy="2474700"/>
            </a:xfrm>
            <a:prstGeom prst="rect">
              <a:avLst/>
            </a:prstGeom>
            <a:solidFill>
              <a:schemeClr val="accen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21"/>
            <p:cNvSpPr/>
            <p:nvPr/>
          </p:nvSpPr>
          <p:spPr>
            <a:xfrm>
              <a:off x="4239989" y="1888300"/>
              <a:ext cx="1388700" cy="399900"/>
            </a:xfrm>
            <a:prstGeom prst="homePlate">
              <a:avLst>
                <a:gd fmla="val 50000" name="adj"/>
              </a:avLst>
            </a:prstGeom>
            <a:solidFill>
              <a:srgbClr val="D8F2C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21"/>
            <p:cNvSpPr/>
            <p:nvPr/>
          </p:nvSpPr>
          <p:spPr>
            <a:xfrm rot="10800000">
              <a:off x="3348439" y="2433975"/>
              <a:ext cx="1388700" cy="399900"/>
            </a:xfrm>
            <a:prstGeom prst="homePlate">
              <a:avLst>
                <a:gd fmla="val 50000" name="adj"/>
              </a:avLst>
            </a:pr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2"/>
          <p:cNvSpPr txBox="1"/>
          <p:nvPr>
            <p:ph type="title"/>
          </p:nvPr>
        </p:nvSpPr>
        <p:spPr>
          <a:xfrm>
            <a:off x="605850" y="669013"/>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Fira Sans Extra Condensed SemiBold"/>
              <a:buNone/>
            </a:pPr>
            <a:r>
              <a:rPr lang="zh-HK" sz="3600">
                <a:latin typeface="Fira Sans Extra Condensed SemiBold"/>
                <a:ea typeface="Fira Sans Extra Condensed SemiBold"/>
                <a:cs typeface="Fira Sans Extra Condensed SemiBold"/>
                <a:sym typeface="Fira Sans Extra Condensed SemiBold"/>
              </a:rPr>
              <a:t>Part II : Research Design &amp; Methodology</a:t>
            </a:r>
            <a:endParaRPr/>
          </a:p>
        </p:txBody>
      </p:sp>
      <p:grpSp>
        <p:nvGrpSpPr>
          <p:cNvPr id="601" name="Google Shape;601;p22"/>
          <p:cNvGrpSpPr/>
          <p:nvPr/>
        </p:nvGrpSpPr>
        <p:grpSpPr>
          <a:xfrm>
            <a:off x="339361" y="1647920"/>
            <a:ext cx="8119479" cy="3107163"/>
            <a:chOff x="1397225" y="1410350"/>
            <a:chExt cx="4786300" cy="2774500"/>
          </a:xfrm>
        </p:grpSpPr>
        <p:grpSp>
          <p:nvGrpSpPr>
            <p:cNvPr id="602" name="Google Shape;602;p22"/>
            <p:cNvGrpSpPr/>
            <p:nvPr/>
          </p:nvGrpSpPr>
          <p:grpSpPr>
            <a:xfrm>
              <a:off x="4293400" y="2574725"/>
              <a:ext cx="84425" cy="80100"/>
              <a:chOff x="4293400" y="2574725"/>
              <a:chExt cx="84425" cy="80100"/>
            </a:xfrm>
          </p:grpSpPr>
          <p:sp>
            <p:nvSpPr>
              <p:cNvPr id="603" name="Google Shape;603;p2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04" name="Google Shape;604;p2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05" name="Google Shape;605;p22"/>
            <p:cNvGrpSpPr/>
            <p:nvPr/>
          </p:nvGrpSpPr>
          <p:grpSpPr>
            <a:xfrm>
              <a:off x="4000175" y="1462675"/>
              <a:ext cx="1917275" cy="1140875"/>
              <a:chOff x="4000175" y="1462675"/>
              <a:chExt cx="1917275" cy="1140875"/>
            </a:xfrm>
          </p:grpSpPr>
          <p:sp>
            <p:nvSpPr>
              <p:cNvPr id="606" name="Google Shape;606;p2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607" name="Google Shape;607;p22"/>
              <p:cNvGrpSpPr/>
              <p:nvPr/>
            </p:nvGrpSpPr>
            <p:grpSpPr>
              <a:xfrm>
                <a:off x="4000175" y="1462675"/>
                <a:ext cx="1917275" cy="1140875"/>
                <a:chOff x="4000175" y="1462675"/>
                <a:chExt cx="1917275" cy="1140875"/>
              </a:xfrm>
            </p:grpSpPr>
            <p:sp>
              <p:nvSpPr>
                <p:cNvPr id="608" name="Google Shape;608;p2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09" name="Google Shape;609;p2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10" name="Google Shape;610;p2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11" name="Google Shape;611;p2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12" name="Google Shape;612;p2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13" name="Google Shape;613;p2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grpSp>
          <p:nvGrpSpPr>
            <p:cNvPr id="614" name="Google Shape;614;p22"/>
            <p:cNvGrpSpPr/>
            <p:nvPr/>
          </p:nvGrpSpPr>
          <p:grpSpPr>
            <a:xfrm>
              <a:off x="3960625" y="2587825"/>
              <a:ext cx="94050" cy="104125"/>
              <a:chOff x="3960625" y="2587825"/>
              <a:chExt cx="94050" cy="104125"/>
            </a:xfrm>
          </p:grpSpPr>
          <p:sp>
            <p:nvSpPr>
              <p:cNvPr id="615" name="Google Shape;615;p2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16" name="Google Shape;616;p2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17" name="Google Shape;617;p22"/>
            <p:cNvGrpSpPr/>
            <p:nvPr/>
          </p:nvGrpSpPr>
          <p:grpSpPr>
            <a:xfrm>
              <a:off x="3765350" y="2500900"/>
              <a:ext cx="173600" cy="187925"/>
              <a:chOff x="3765350" y="2500900"/>
              <a:chExt cx="173600" cy="187925"/>
            </a:xfrm>
          </p:grpSpPr>
          <p:sp>
            <p:nvSpPr>
              <p:cNvPr id="618" name="Google Shape;618;p2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19" name="Google Shape;619;p2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20" name="Google Shape;620;p2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21" name="Google Shape;621;p2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22" name="Google Shape;622;p2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23" name="Google Shape;623;p2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24" name="Google Shape;624;p22"/>
            <p:cNvGrpSpPr/>
            <p:nvPr/>
          </p:nvGrpSpPr>
          <p:grpSpPr>
            <a:xfrm>
              <a:off x="3750475" y="2481850"/>
              <a:ext cx="85125" cy="51800"/>
              <a:chOff x="3750475" y="2481850"/>
              <a:chExt cx="85125" cy="51800"/>
            </a:xfrm>
          </p:grpSpPr>
          <p:sp>
            <p:nvSpPr>
              <p:cNvPr id="625" name="Google Shape;625;p2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26" name="Google Shape;626;p2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27" name="Google Shape;627;p22"/>
            <p:cNvGrpSpPr/>
            <p:nvPr/>
          </p:nvGrpSpPr>
          <p:grpSpPr>
            <a:xfrm>
              <a:off x="3627175" y="2432450"/>
              <a:ext cx="172100" cy="169075"/>
              <a:chOff x="3627175" y="2432450"/>
              <a:chExt cx="172100" cy="169075"/>
            </a:xfrm>
          </p:grpSpPr>
          <p:sp>
            <p:nvSpPr>
              <p:cNvPr id="628" name="Google Shape;628;p2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29" name="Google Shape;629;p2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30" name="Google Shape;630;p2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31" name="Google Shape;631;p22"/>
            <p:cNvGrpSpPr/>
            <p:nvPr/>
          </p:nvGrpSpPr>
          <p:grpSpPr>
            <a:xfrm>
              <a:off x="3561536" y="2585450"/>
              <a:ext cx="61539" cy="99045"/>
              <a:chOff x="3561536" y="2585450"/>
              <a:chExt cx="61539" cy="99045"/>
            </a:xfrm>
          </p:grpSpPr>
          <p:sp>
            <p:nvSpPr>
              <p:cNvPr id="632" name="Google Shape;632;p2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33" name="Google Shape;633;p2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34" name="Google Shape;634;p22"/>
            <p:cNvGrpSpPr/>
            <p:nvPr/>
          </p:nvGrpSpPr>
          <p:grpSpPr>
            <a:xfrm>
              <a:off x="3906325" y="1984500"/>
              <a:ext cx="156075" cy="262825"/>
              <a:chOff x="3906325" y="1984500"/>
              <a:chExt cx="156075" cy="262825"/>
            </a:xfrm>
          </p:grpSpPr>
          <p:sp>
            <p:nvSpPr>
              <p:cNvPr id="635" name="Google Shape;635;p2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36" name="Google Shape;636;p2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37" name="Google Shape;637;p22"/>
            <p:cNvGrpSpPr/>
            <p:nvPr/>
          </p:nvGrpSpPr>
          <p:grpSpPr>
            <a:xfrm>
              <a:off x="1397225" y="1637375"/>
              <a:ext cx="1401575" cy="1228250"/>
              <a:chOff x="1397225" y="1637375"/>
              <a:chExt cx="1401575" cy="1228250"/>
            </a:xfrm>
          </p:grpSpPr>
          <p:sp>
            <p:nvSpPr>
              <p:cNvPr id="638" name="Google Shape;638;p2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639" name="Google Shape;639;p22"/>
              <p:cNvGrpSpPr/>
              <p:nvPr/>
            </p:nvGrpSpPr>
            <p:grpSpPr>
              <a:xfrm>
                <a:off x="1397225" y="1637375"/>
                <a:ext cx="1398775" cy="1228250"/>
                <a:chOff x="1397225" y="1637375"/>
                <a:chExt cx="1398775" cy="1228250"/>
              </a:xfrm>
            </p:grpSpPr>
            <p:sp>
              <p:nvSpPr>
                <p:cNvPr id="640" name="Google Shape;640;p2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41" name="Google Shape;641;p2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grpSp>
          <p:nvGrpSpPr>
            <p:cNvPr id="642" name="Google Shape;642;p22"/>
            <p:cNvGrpSpPr/>
            <p:nvPr/>
          </p:nvGrpSpPr>
          <p:grpSpPr>
            <a:xfrm>
              <a:off x="2605700" y="3152850"/>
              <a:ext cx="594125" cy="616250"/>
              <a:chOff x="2605700" y="3152850"/>
              <a:chExt cx="594125" cy="616250"/>
            </a:xfrm>
          </p:grpSpPr>
          <p:sp>
            <p:nvSpPr>
              <p:cNvPr id="643" name="Google Shape;643;p2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44" name="Google Shape;644;p2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45" name="Google Shape;645;p22"/>
            <p:cNvGrpSpPr/>
            <p:nvPr/>
          </p:nvGrpSpPr>
          <p:grpSpPr>
            <a:xfrm>
              <a:off x="2680375" y="3423800"/>
              <a:ext cx="182975" cy="761050"/>
              <a:chOff x="2680375" y="3423800"/>
              <a:chExt cx="182975" cy="761050"/>
            </a:xfrm>
          </p:grpSpPr>
          <p:sp>
            <p:nvSpPr>
              <p:cNvPr id="646" name="Google Shape;646;p2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47" name="Google Shape;647;p2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648" name="Google Shape;648;p22"/>
            <p:cNvGrpSpPr/>
            <p:nvPr/>
          </p:nvGrpSpPr>
          <p:grpSpPr>
            <a:xfrm>
              <a:off x="3918000" y="3561900"/>
              <a:ext cx="236225" cy="207100"/>
              <a:chOff x="3918000" y="3561900"/>
              <a:chExt cx="236225" cy="207100"/>
            </a:xfrm>
          </p:grpSpPr>
          <p:sp>
            <p:nvSpPr>
              <p:cNvPr id="649" name="Google Shape;649;p2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E59DD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0" name="Google Shape;650;p2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651" name="Google Shape;651;p22"/>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2" name="Google Shape;652;p22"/>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3" name="Google Shape;653;p22"/>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654" name="Google Shape;654;p22"/>
            <p:cNvGrpSpPr/>
            <p:nvPr/>
          </p:nvGrpSpPr>
          <p:grpSpPr>
            <a:xfrm>
              <a:off x="1922950" y="1410350"/>
              <a:ext cx="1252825" cy="1162875"/>
              <a:chOff x="1922950" y="1410350"/>
              <a:chExt cx="1252825" cy="1162875"/>
            </a:xfrm>
          </p:grpSpPr>
          <p:sp>
            <p:nvSpPr>
              <p:cNvPr id="655" name="Google Shape;655;p2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6" name="Google Shape;656;p2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7" name="Google Shape;657;p2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8" name="Google Shape;658;p2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59" name="Google Shape;659;p2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0" name="Google Shape;660;p2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1" name="Google Shape;661;p2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2" name="Google Shape;662;p2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3" name="Google Shape;663;p2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4" name="Google Shape;664;p2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5" name="Google Shape;665;p2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6" name="Google Shape;666;p2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7" name="Google Shape;667;p2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8" name="Google Shape;668;p2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69" name="Google Shape;669;p2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0" name="Google Shape;670;p2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671" name="Google Shape;671;p22"/>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2" name="Google Shape;672;p22"/>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3" name="Google Shape;673;p22"/>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4" name="Google Shape;674;p22"/>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5" name="Google Shape;675;p22"/>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6" name="Google Shape;676;p22"/>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7" name="Google Shape;677;p22"/>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8" name="Google Shape;678;p22"/>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79" name="Google Shape;679;p22"/>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0" name="Google Shape;680;p22"/>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1" name="Google Shape;681;p22"/>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2" name="Google Shape;682;p22"/>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3" name="Google Shape;683;p22"/>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4" name="Google Shape;684;p22"/>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5" name="Google Shape;685;p22"/>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6" name="Google Shape;686;p22"/>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7" name="Google Shape;687;p22"/>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8" name="Google Shape;688;p22"/>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89" name="Google Shape;689;p22"/>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90" name="Google Shape;690;p22"/>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91" name="Google Shape;691;p22"/>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92" name="Google Shape;692;p22"/>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693" name="Google Shape;693;p22"/>
            <p:cNvGrpSpPr/>
            <p:nvPr/>
          </p:nvGrpSpPr>
          <p:grpSpPr>
            <a:xfrm>
              <a:off x="2711750" y="3572300"/>
              <a:ext cx="230725" cy="598425"/>
              <a:chOff x="2711750" y="3572300"/>
              <a:chExt cx="230725" cy="598425"/>
            </a:xfrm>
          </p:grpSpPr>
          <p:sp>
            <p:nvSpPr>
              <p:cNvPr id="694" name="Google Shape;694;p2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95" name="Google Shape;695;p2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696" name="Google Shape;696;p22"/>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697" name="Google Shape;697;p22"/>
            <p:cNvGrpSpPr/>
            <p:nvPr/>
          </p:nvGrpSpPr>
          <p:grpSpPr>
            <a:xfrm>
              <a:off x="3781475" y="1624825"/>
              <a:ext cx="153300" cy="166375"/>
              <a:chOff x="3781475" y="1624825"/>
              <a:chExt cx="153300" cy="166375"/>
            </a:xfrm>
          </p:grpSpPr>
          <p:sp>
            <p:nvSpPr>
              <p:cNvPr id="698" name="Google Shape;698;p2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699" name="Google Shape;699;p2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0" name="Google Shape;700;p2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1" name="Google Shape;701;p2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702" name="Google Shape;702;p22"/>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3" name="Google Shape;703;p22"/>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4" name="Google Shape;704;p22"/>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5" name="Google Shape;705;p22"/>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6" name="Google Shape;706;p22"/>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7" name="Google Shape;707;p22"/>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08" name="Google Shape;708;p22"/>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709" name="Google Shape;709;p22"/>
            <p:cNvGrpSpPr/>
            <p:nvPr/>
          </p:nvGrpSpPr>
          <p:grpSpPr>
            <a:xfrm>
              <a:off x="5068275" y="3161675"/>
              <a:ext cx="664875" cy="222850"/>
              <a:chOff x="5068275" y="3161675"/>
              <a:chExt cx="664875" cy="222850"/>
            </a:xfrm>
          </p:grpSpPr>
          <p:sp>
            <p:nvSpPr>
              <p:cNvPr id="710" name="Google Shape;710;p2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1" name="Google Shape;711;p2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2" name="Google Shape;712;p2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3" name="Google Shape;713;p2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714" name="Google Shape;714;p22"/>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5" name="Google Shape;715;p22"/>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6" name="Google Shape;716;p22"/>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7" name="Google Shape;717;p22"/>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8" name="Google Shape;718;p22"/>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19" name="Google Shape;719;p22"/>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0" name="Google Shape;720;p22"/>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1" name="Google Shape;721;p22"/>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2" name="Google Shape;722;p22"/>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3" name="Google Shape;723;p22"/>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4" name="Google Shape;724;p22"/>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5" name="Google Shape;725;p22"/>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6" name="Google Shape;726;p22"/>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7" name="Google Shape;727;p22"/>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8" name="Google Shape;728;p22"/>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29" name="Google Shape;729;p22"/>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0" name="Google Shape;730;p22"/>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1" name="Google Shape;731;p22"/>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2" name="Google Shape;732;p22"/>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3" name="Google Shape;733;p22"/>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4" name="Google Shape;734;p22"/>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5" name="Google Shape;735;p22"/>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6" name="Google Shape;736;p22"/>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7" name="Google Shape;737;p22"/>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8" name="Google Shape;738;p22"/>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39" name="Google Shape;739;p22"/>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40" name="Google Shape;740;p22"/>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41" name="Google Shape;741;p22"/>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42" name="Google Shape;742;p22"/>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743" name="Google Shape;743;p22"/>
            <p:cNvGrpSpPr/>
            <p:nvPr/>
          </p:nvGrpSpPr>
          <p:grpSpPr>
            <a:xfrm>
              <a:off x="3586375" y="2281300"/>
              <a:ext cx="125025" cy="175275"/>
              <a:chOff x="3586375" y="2281300"/>
              <a:chExt cx="125025" cy="175275"/>
            </a:xfrm>
          </p:grpSpPr>
          <p:sp>
            <p:nvSpPr>
              <p:cNvPr id="744" name="Google Shape;744;p2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45" name="Google Shape;745;p2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746" name="Google Shape;746;p22"/>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747" name="Google Shape;747;p22"/>
            <p:cNvGrpSpPr/>
            <p:nvPr/>
          </p:nvGrpSpPr>
          <p:grpSpPr>
            <a:xfrm>
              <a:off x="5298975" y="3412225"/>
              <a:ext cx="576450" cy="616225"/>
              <a:chOff x="5298975" y="3412225"/>
              <a:chExt cx="576450" cy="616225"/>
            </a:xfrm>
          </p:grpSpPr>
          <p:sp>
            <p:nvSpPr>
              <p:cNvPr id="748" name="Google Shape;748;p2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49" name="Google Shape;749;p2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grpSp>
          <p:nvGrpSpPr>
            <p:cNvPr id="750" name="Google Shape;750;p22"/>
            <p:cNvGrpSpPr/>
            <p:nvPr/>
          </p:nvGrpSpPr>
          <p:grpSpPr>
            <a:xfrm>
              <a:off x="5952300" y="3852150"/>
              <a:ext cx="231225" cy="287200"/>
              <a:chOff x="5952300" y="3852150"/>
              <a:chExt cx="231225" cy="287200"/>
            </a:xfrm>
          </p:grpSpPr>
          <p:sp>
            <p:nvSpPr>
              <p:cNvPr id="751" name="Google Shape;751;p2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2" name="Google Shape;752;p2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753" name="Google Shape;753;p22"/>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4" name="Google Shape;754;p22"/>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5" name="Google Shape;755;p22"/>
            <p:cNvSpPr/>
            <p:nvPr/>
          </p:nvSpPr>
          <p:spPr>
            <a:xfrm>
              <a:off x="5150925" y="2903250"/>
              <a:ext cx="1600" cy="2125"/>
            </a:xfrm>
            <a:custGeom>
              <a:rect b="b" l="l" r="r" t="t"/>
              <a:pathLst>
                <a:path extrusionOk="0" h="85" w="64">
                  <a:moveTo>
                    <a:pt x="63" y="85"/>
                  </a:moveTo>
                  <a:lnTo>
                    <a:pt x="1" y="1"/>
                  </a:lnTo>
                  <a:lnTo>
                    <a:pt x="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6" name="Google Shape;756;p22"/>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7" name="Google Shape;757;p22"/>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8" name="Google Shape;758;p22"/>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59" name="Google Shape;759;p22"/>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0" name="Google Shape;760;p22"/>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761" name="Google Shape;761;p22"/>
            <p:cNvGrpSpPr/>
            <p:nvPr/>
          </p:nvGrpSpPr>
          <p:grpSpPr>
            <a:xfrm>
              <a:off x="4842300" y="3099950"/>
              <a:ext cx="31425" cy="59650"/>
              <a:chOff x="4842300" y="3099950"/>
              <a:chExt cx="31425" cy="59650"/>
            </a:xfrm>
          </p:grpSpPr>
          <p:sp>
            <p:nvSpPr>
              <p:cNvPr id="762" name="Google Shape;762;p2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3" name="Google Shape;763;p2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4" name="Google Shape;764;p2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5" name="Google Shape;765;p2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766" name="Google Shape;766;p22"/>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7" name="Google Shape;767;p22"/>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8" name="Google Shape;768;p22"/>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69" name="Google Shape;769;p22"/>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0" name="Google Shape;770;p22"/>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1" name="Google Shape;771;p22"/>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2" name="Google Shape;772;p22"/>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3" name="Google Shape;773;p22"/>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774" name="Google Shape;774;p22"/>
            <p:cNvGrpSpPr/>
            <p:nvPr/>
          </p:nvGrpSpPr>
          <p:grpSpPr>
            <a:xfrm>
              <a:off x="3866750" y="2520350"/>
              <a:ext cx="78475" cy="60700"/>
              <a:chOff x="3866750" y="2520350"/>
              <a:chExt cx="78475" cy="60700"/>
            </a:xfrm>
          </p:grpSpPr>
          <p:sp>
            <p:nvSpPr>
              <p:cNvPr id="775" name="Google Shape;775;p2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6" name="Google Shape;776;p2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7" name="Google Shape;777;p2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78" name="Google Shape;778;p2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779" name="Google Shape;779;p22"/>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0" name="Google Shape;780;p22"/>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1" name="Google Shape;781;p22"/>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2" name="Google Shape;782;p22"/>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3" name="Google Shape;783;p22"/>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4" name="Google Shape;784;p22"/>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5" name="Google Shape;785;p22"/>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6" name="Google Shape;786;p22"/>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7" name="Google Shape;787;p22"/>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8" name="Google Shape;788;p22"/>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89" name="Google Shape;789;p22"/>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0" name="Google Shape;790;p22"/>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1" name="Google Shape;791;p22"/>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2" name="Google Shape;792;p22"/>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3" name="Google Shape;793;p22"/>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4" name="Google Shape;794;p22"/>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5" name="Google Shape;795;p22"/>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6" name="Google Shape;796;p22"/>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7" name="Google Shape;797;p22"/>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8" name="Google Shape;798;p22"/>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799" name="Google Shape;799;p22"/>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0" name="Google Shape;800;p22"/>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1" name="Google Shape;801;p22"/>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2" name="Google Shape;802;p22"/>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3" name="Google Shape;803;p22"/>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4" name="Google Shape;804;p22"/>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5" name="Google Shape;805;p22"/>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6" name="Google Shape;806;p22"/>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7" name="Google Shape;807;p22"/>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8" name="Google Shape;808;p22"/>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09" name="Google Shape;809;p22"/>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0" name="Google Shape;810;p22"/>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1" name="Google Shape;811;p22"/>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2" name="Google Shape;812;p22"/>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3" name="Google Shape;813;p22"/>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4" name="Google Shape;814;p22"/>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5" name="Google Shape;815;p22"/>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6" name="Google Shape;816;p22"/>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7" name="Google Shape;817;p22"/>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8" name="Google Shape;818;p22"/>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19" name="Google Shape;819;p22"/>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0" name="Google Shape;820;p22"/>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nvGrpSpPr>
            <p:cNvPr id="821" name="Google Shape;821;p22"/>
            <p:cNvGrpSpPr/>
            <p:nvPr/>
          </p:nvGrpSpPr>
          <p:grpSpPr>
            <a:xfrm>
              <a:off x="3450375" y="3038225"/>
              <a:ext cx="132875" cy="99400"/>
              <a:chOff x="3450375" y="3038225"/>
              <a:chExt cx="132875" cy="99400"/>
            </a:xfrm>
          </p:grpSpPr>
          <p:sp>
            <p:nvSpPr>
              <p:cNvPr id="822" name="Google Shape;822;p2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3" name="Google Shape;823;p2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
          <p:nvSpPr>
            <p:cNvPr id="824" name="Google Shape;824;p22"/>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5" name="Google Shape;825;p22"/>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6" name="Google Shape;826;p22"/>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7" name="Google Shape;827;p22"/>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8" name="Google Shape;828;p22"/>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29" name="Google Shape;829;p22"/>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0" name="Google Shape;830;p22"/>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1" name="Google Shape;831;p22"/>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2" name="Google Shape;832;p22"/>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3" name="Google Shape;833;p22"/>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4" name="Google Shape;834;p22"/>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5" name="Google Shape;835;p22"/>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6" name="Google Shape;836;p22"/>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7" name="Google Shape;837;p22"/>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8" name="Google Shape;838;p22"/>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39" name="Google Shape;839;p22"/>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0" name="Google Shape;840;p22"/>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1" name="Google Shape;841;p22"/>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2" name="Google Shape;842;p22"/>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3" name="Google Shape;843;p22"/>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4" name="Google Shape;844;p22"/>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5" name="Google Shape;845;p22"/>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6" name="Google Shape;846;p22"/>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7" name="Google Shape;847;p22"/>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8" name="Google Shape;848;p22"/>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49" name="Google Shape;849;p22"/>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0" name="Google Shape;850;p22"/>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1" name="Google Shape;851;p22"/>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2" name="Google Shape;852;p22"/>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3" name="Google Shape;853;p22"/>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4" name="Google Shape;854;p22"/>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5" name="Google Shape;855;p22"/>
            <p:cNvSpPr/>
            <p:nvPr/>
          </p:nvSpPr>
          <p:spPr>
            <a:xfrm>
              <a:off x="4298825" y="2603000"/>
              <a:ext cx="2625" cy="2650"/>
            </a:xfrm>
            <a:custGeom>
              <a:rect b="b" l="l" r="r" t="t"/>
              <a:pathLst>
                <a:path extrusionOk="0" fill="none" h="106" w="105">
                  <a:moveTo>
                    <a:pt x="105" y="105"/>
                  </a:moveTo>
                  <a:lnTo>
                    <a:pt x="0" y="1"/>
                  </a:lnTo>
                </a:path>
              </a:pathLst>
            </a:custGeom>
            <a:solidFill>
              <a:srgbClr val="E59DDC"/>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6" name="Google Shape;856;p22"/>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7" name="Google Shape;857;p22"/>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sp>
          <p:nvSpPr>
            <p:cNvPr id="858" name="Google Shape;858;p22"/>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E59DD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FF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zh-HK"/>
              <a:t>Hypothesis</a:t>
            </a:r>
            <a:endParaRPr/>
          </a:p>
        </p:txBody>
      </p:sp>
      <p:sp>
        <p:nvSpPr>
          <p:cNvPr id="864" name="Google Shape;864;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228600" lvl="0" marL="177800" marR="0" rtl="0" algn="l">
              <a:lnSpc>
                <a:spcPct val="90000"/>
              </a:lnSpc>
              <a:spcBef>
                <a:spcPts val="1800"/>
              </a:spcBef>
              <a:spcAft>
                <a:spcPts val="0"/>
              </a:spcAft>
              <a:buClr>
                <a:srgbClr val="000000"/>
              </a:buClr>
              <a:buSzPts val="2000"/>
              <a:buChar char="●"/>
            </a:pPr>
            <a:r>
              <a:rPr lang="zh-HK" sz="2000">
                <a:solidFill>
                  <a:srgbClr val="000000"/>
                </a:solidFill>
              </a:rPr>
              <a:t>Given that the LSTM a time-series neural network that is designed to becomplicated in nature, with four layers that interact with one another in a way to produce the output of that cell along with the cell state, we believe it will be better in capturing the complex stock trends and </a:t>
            </a:r>
            <a:r>
              <a:rPr lang="zh-HK" sz="2000"/>
              <a:t>forecasting </a:t>
            </a:r>
            <a:r>
              <a:rPr lang="zh-HK" sz="2000">
                <a:solidFill>
                  <a:srgbClr val="000000"/>
                </a:solidFill>
              </a:rPr>
              <a:t>future movement</a:t>
            </a:r>
            <a:endParaRPr sz="2000">
              <a:solidFill>
                <a:srgbClr val="000000"/>
              </a:solidFill>
            </a:endParaRPr>
          </a:p>
          <a:p>
            <a:pPr indent="-228600" lvl="0" marL="177800" marR="0" rtl="0" algn="l">
              <a:lnSpc>
                <a:spcPct val="90000"/>
              </a:lnSpc>
              <a:spcBef>
                <a:spcPts val="1800"/>
              </a:spcBef>
              <a:spcAft>
                <a:spcPts val="0"/>
              </a:spcAft>
              <a:buClr>
                <a:srgbClr val="000000"/>
              </a:buClr>
              <a:buSzPts val="2000"/>
              <a:buChar char="●"/>
            </a:pPr>
            <a:r>
              <a:rPr lang="zh-HK" sz="2000">
                <a:solidFill>
                  <a:srgbClr val="000000"/>
                </a:solidFill>
              </a:rPr>
              <a:t>Therefore, we assume that the result of LSTM model will outperform all other classical classification models</a:t>
            </a:r>
            <a:endParaRPr sz="2000">
              <a:solidFill>
                <a:srgbClr val="000000"/>
              </a:solidFill>
            </a:endParaRPr>
          </a:p>
        </p:txBody>
      </p:sp>
      <p:pic>
        <p:nvPicPr>
          <p:cNvPr id="865" name="Google Shape;865;p23"/>
          <p:cNvPicPr preferRelativeResize="0"/>
          <p:nvPr/>
        </p:nvPicPr>
        <p:blipFill>
          <a:blip r:embed="rId3">
            <a:alphaModFix/>
          </a:blip>
          <a:stretch>
            <a:fillRect/>
          </a:stretch>
        </p:blipFill>
        <p:spPr>
          <a:xfrm>
            <a:off x="6818375" y="19825"/>
            <a:ext cx="2186900" cy="124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